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0" r:id="rId9"/>
    <p:sldId id="265" r:id="rId10"/>
    <p:sldId id="266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EB38A136-C4F7-4AE3-AFF4-EC084F5F9E16}">
          <p14:sldIdLst>
            <p14:sldId id="256"/>
            <p14:sldId id="257"/>
            <p14:sldId id="258"/>
            <p14:sldId id="259"/>
            <p14:sldId id="262"/>
            <p14:sldId id="263"/>
            <p14:sldId id="264"/>
            <p14:sldId id="260"/>
            <p14:sldId id="265"/>
            <p14:sldId id="266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C15"/>
    <a:srgbClr val="FFBD71"/>
    <a:srgbClr val="9DA8AC"/>
    <a:srgbClr val="293A4A"/>
    <a:srgbClr val="6E6D62"/>
    <a:srgbClr val="060806"/>
    <a:srgbClr val="353D3E"/>
    <a:srgbClr val="084E65"/>
    <a:srgbClr val="1592E1"/>
    <a:srgbClr val="FF51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F3C3C3-3F4F-6D31-5F40-56D2E1520401}" v="1315" dt="2025-09-26T09:56:34.3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73B896-EC36-4BF9-89D6-47392710350B}"/>
              </a:ext>
            </a:extLst>
          </p:cNvPr>
          <p:cNvSpPr/>
          <p:nvPr/>
        </p:nvSpPr>
        <p:spPr>
          <a:xfrm>
            <a:off x="-33867" y="-16933"/>
            <a:ext cx="12327466" cy="6891866"/>
          </a:xfrm>
          <a:prstGeom prst="rect">
            <a:avLst/>
          </a:prstGeom>
          <a:solidFill>
            <a:srgbClr val="2B415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with blue lights&#10;&#10;AI-generated content may be incorrect.">
            <a:extLst>
              <a:ext uri="{FF2B5EF4-FFF2-40B4-BE49-F238E27FC236}">
                <a16:creationId xmlns:a16="http://schemas.microsoft.com/office/drawing/2014/main" id="{7CCB14E0-6F4E-F05A-C5FC-142BC7D647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l="5864" r="2673" b="-3"/>
          <a:stretch>
            <a:fillRect/>
          </a:stretch>
        </p:blipFill>
        <p:spPr>
          <a:xfrm>
            <a:off x="-35719" y="-32780"/>
            <a:ext cx="6346345" cy="6887972"/>
          </a:xfrm>
          <a:prstGeom prst="rect">
            <a:avLst/>
          </a:prstGeom>
        </p:spPr>
      </p:pic>
      <p:pic>
        <p:nvPicPr>
          <p:cNvPr id="4" name="Picture 3" descr="A computer circuit board with blue lights&#10;&#10;AI-generated content may be incorrect.">
            <a:extLst>
              <a:ext uri="{FF2B5EF4-FFF2-40B4-BE49-F238E27FC236}">
                <a16:creationId xmlns:a16="http://schemas.microsoft.com/office/drawing/2014/main" id="{84E50D75-F0FC-9A3F-D801-0D73B5067A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rcRect l="26874" r="21936"/>
          <a:stretch>
            <a:fillRect/>
          </a:stretch>
        </p:blipFill>
        <p:spPr>
          <a:xfrm>
            <a:off x="5953070" y="-32780"/>
            <a:ext cx="6346345" cy="68879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33463" y="935457"/>
            <a:ext cx="4634166" cy="18613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Georgia Pro"/>
              </a:rPr>
              <a:t>Stark X  </a:t>
            </a:r>
            <a:r>
              <a:rPr lang="en-US" sz="4000" b="1" dirty="0" err="1">
                <a:solidFill>
                  <a:schemeClr val="bg1"/>
                </a:solidFill>
                <a:latin typeface="Georgia Pro"/>
              </a:rPr>
              <a:t>فريق</a:t>
            </a:r>
            <a:r>
              <a:rPr lang="en-US" b="1" dirty="0">
                <a:solidFill>
                  <a:schemeClr val="bg1"/>
                </a:solidFill>
                <a:latin typeface="Georgia Pro"/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00861" y="3169798"/>
            <a:ext cx="6071899" cy="8961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err="1">
                <a:solidFill>
                  <a:srgbClr val="FFFFFF"/>
                </a:solidFill>
                <a:latin typeface="Bookman Old Style"/>
                <a:ea typeface="+mn-lt"/>
                <a:cs typeface="+mn-lt"/>
              </a:rPr>
              <a:t>فريق</a:t>
            </a:r>
            <a:r>
              <a:rPr lang="en-US" sz="2800" b="1" dirty="0">
                <a:solidFill>
                  <a:srgbClr val="FFFFFF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latin typeface="Bookman Old Style"/>
                <a:ea typeface="+mn-lt"/>
                <a:cs typeface="+mn-lt"/>
              </a:rPr>
              <a:t>متكامل</a:t>
            </a:r>
            <a:r>
              <a:rPr lang="en-US" sz="2800" b="1" dirty="0">
                <a:solidFill>
                  <a:srgbClr val="FFFFFF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latin typeface="Bookman Old Style"/>
                <a:ea typeface="+mn-lt"/>
                <a:cs typeface="+mn-lt"/>
              </a:rPr>
              <a:t>من</a:t>
            </a:r>
            <a:r>
              <a:rPr lang="en-US" sz="2800" b="1" dirty="0">
                <a:solidFill>
                  <a:srgbClr val="FFFFFF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latin typeface="Bookman Old Style"/>
                <a:ea typeface="+mn-lt"/>
                <a:cs typeface="+mn-lt"/>
              </a:rPr>
              <a:t>المطورين</a:t>
            </a:r>
            <a:r>
              <a:rPr lang="en-US" sz="2800" b="1" dirty="0">
                <a:solidFill>
                  <a:srgbClr val="FFFFFF"/>
                </a:solidFill>
                <a:latin typeface="Bookman Old Style"/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latin typeface="Bookman Old Style"/>
                <a:ea typeface="+mn-lt"/>
                <a:cs typeface="+mn-lt"/>
              </a:rPr>
              <a:t>المتخصصين</a:t>
            </a:r>
            <a:endParaRPr lang="en-US" sz="2800" b="1">
              <a:latin typeface="Bookman Old Style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3299A3-6A8A-1056-58E1-E185287E7ECB}"/>
              </a:ext>
            </a:extLst>
          </p:cNvPr>
          <p:cNvSpPr txBox="1"/>
          <p:nvPr/>
        </p:nvSpPr>
        <p:spPr>
          <a:xfrm>
            <a:off x="2596555" y="4551870"/>
            <a:ext cx="9601196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800" b="1" dirty="0">
                <a:solidFill>
                  <a:schemeClr val="bg1"/>
                </a:solidFill>
                <a:latin typeface="Footlight MT Light"/>
              </a:rPr>
              <a:t>  </a:t>
            </a:r>
            <a:r>
              <a:rPr lang="en-US" sz="2800" b="1" dirty="0" err="1">
                <a:solidFill>
                  <a:schemeClr val="bg1"/>
                </a:solidFill>
                <a:latin typeface="Footlight MT Light"/>
              </a:rPr>
              <a:t>محمد</a:t>
            </a:r>
            <a:r>
              <a:rPr lang="en-US" sz="2800" b="1" dirty="0">
                <a:solidFill>
                  <a:schemeClr val="bg1"/>
                </a:solidFill>
                <a:latin typeface="Footlight MT Light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Footlight MT Light"/>
              </a:rPr>
              <a:t>جلبوش</a:t>
            </a:r>
            <a:r>
              <a:rPr lang="en-US" sz="2800" b="1" dirty="0">
                <a:solidFill>
                  <a:schemeClr val="bg1"/>
                </a:solidFill>
                <a:latin typeface="Footlight MT Light"/>
              </a:rPr>
              <a:t>   |          </a:t>
            </a:r>
            <a:r>
              <a:rPr lang="en-US" sz="2800" b="1" dirty="0" err="1">
                <a:solidFill>
                  <a:schemeClr val="bg1"/>
                </a:solidFill>
                <a:latin typeface="Footlight MT Light"/>
              </a:rPr>
              <a:t>ليان</a:t>
            </a:r>
            <a:r>
              <a:rPr lang="en-US" sz="2800" b="1" dirty="0">
                <a:solidFill>
                  <a:schemeClr val="bg1"/>
                </a:solidFill>
                <a:latin typeface="Footlight MT Light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Footlight MT Light"/>
              </a:rPr>
              <a:t>اسمر</a:t>
            </a:r>
            <a:r>
              <a:rPr lang="en-US" sz="2800" b="1" dirty="0">
                <a:solidFill>
                  <a:schemeClr val="bg1"/>
                </a:solidFill>
                <a:latin typeface="Footlight MT Light"/>
              </a:rPr>
              <a:t>  </a:t>
            </a:r>
            <a:endParaRPr lang="en-US" dirty="0">
              <a:solidFill>
                <a:schemeClr val="bg1"/>
              </a:solidFill>
              <a:latin typeface="Aptos" panose="020B0004020202020204"/>
            </a:endParaRPr>
          </a:p>
          <a:p>
            <a:pPr algn="r"/>
            <a:r>
              <a:rPr lang="en-US" sz="2800" b="1" dirty="0">
                <a:solidFill>
                  <a:schemeClr val="bg1"/>
                </a:solidFill>
                <a:latin typeface="Footlight MT Light"/>
              </a:rPr>
              <a:t>  </a:t>
            </a:r>
            <a:r>
              <a:rPr lang="en-US" sz="2800" b="1" dirty="0" err="1">
                <a:solidFill>
                  <a:schemeClr val="bg1"/>
                </a:solidFill>
                <a:latin typeface="Footlight MT Light"/>
              </a:rPr>
              <a:t>احمد</a:t>
            </a:r>
            <a:r>
              <a:rPr lang="en-US" sz="2800" b="1" dirty="0">
                <a:solidFill>
                  <a:schemeClr val="bg1"/>
                </a:solidFill>
                <a:latin typeface="Footlight MT Light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Footlight MT Light"/>
              </a:rPr>
              <a:t>عفانه</a:t>
            </a:r>
            <a:r>
              <a:rPr lang="en-US" sz="2800" b="1" dirty="0">
                <a:solidFill>
                  <a:schemeClr val="bg1"/>
                </a:solidFill>
                <a:latin typeface="Footlight MT Light"/>
              </a:rPr>
              <a:t>      |  </a:t>
            </a:r>
            <a:r>
              <a:rPr lang="en-US" sz="2800" b="1" dirty="0" err="1">
                <a:solidFill>
                  <a:schemeClr val="bg1"/>
                </a:solidFill>
                <a:latin typeface="Footlight MT Light"/>
              </a:rPr>
              <a:t>سدره</a:t>
            </a:r>
            <a:r>
              <a:rPr lang="en-US" sz="2800" b="1" dirty="0">
                <a:solidFill>
                  <a:schemeClr val="bg1"/>
                </a:solidFill>
                <a:latin typeface="Footlight MT Light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Footlight MT Light"/>
              </a:rPr>
              <a:t>ابو</a:t>
            </a:r>
            <a:r>
              <a:rPr lang="en-US" sz="2800" b="1" dirty="0">
                <a:solidFill>
                  <a:schemeClr val="bg1"/>
                </a:solidFill>
                <a:latin typeface="Footlight MT Light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Footlight MT Light"/>
              </a:rPr>
              <a:t>مريش</a:t>
            </a:r>
            <a:r>
              <a:rPr lang="en-US" sz="2800" b="1" dirty="0">
                <a:solidFill>
                  <a:schemeClr val="bg1"/>
                </a:solidFill>
                <a:latin typeface="Footlight MT Light"/>
              </a:rPr>
              <a:t> 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3" descr="A robot with a brain&#10;&#10;AI-generated content may be incorrect.">
            <a:extLst>
              <a:ext uri="{FF2B5EF4-FFF2-40B4-BE49-F238E27FC236}">
                <a16:creationId xmlns:a16="http://schemas.microsoft.com/office/drawing/2014/main" id="{FEBCB174-9762-92FD-7C6C-44D126CFD5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1153" b="21155"/>
          <a:stretch>
            <a:fillRect/>
          </a:stretch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50CA18-4813-F383-DEA6-EDAAED482958}"/>
              </a:ext>
            </a:extLst>
          </p:cNvPr>
          <p:cNvSpPr txBox="1"/>
          <p:nvPr/>
        </p:nvSpPr>
        <p:spPr>
          <a:xfrm>
            <a:off x="6090249" y="310551"/>
            <a:ext cx="5949350" cy="8002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8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الابتكار</a:t>
            </a:r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/ </a:t>
            </a:r>
            <a:r>
              <a:rPr lang="en-US" sz="28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النهج</a:t>
            </a:r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التكنولوجي</a:t>
            </a:r>
            <a:endParaRPr lang="en-US" sz="2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8D295E-DF4C-A731-BCA2-F05AD5E2D5E5}"/>
              </a:ext>
            </a:extLst>
          </p:cNvPr>
          <p:cNvSpPr txBox="1"/>
          <p:nvPr/>
        </p:nvSpPr>
        <p:spPr>
          <a:xfrm>
            <a:off x="8321295" y="875102"/>
            <a:ext cx="37084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400">
                <a:solidFill>
                  <a:schemeClr val="bg1"/>
                </a:solidFill>
                <a:ea typeface="+mn-lt"/>
                <a:cs typeface="+mn-lt"/>
              </a:rPr>
              <a:t>STARK X </a:t>
            </a:r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EB587C-B735-396F-0148-7E5F20AD8D6F}"/>
              </a:ext>
            </a:extLst>
          </p:cNvPr>
          <p:cNvSpPr txBox="1"/>
          <p:nvPr/>
        </p:nvSpPr>
        <p:spPr>
          <a:xfrm>
            <a:off x="-120769" y="881164"/>
            <a:ext cx="1079452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</a:rPr>
              <a:t> </a:t>
            </a:r>
            <a:r>
              <a:rPr lang="en-US" sz="2400" err="1">
                <a:solidFill>
                  <a:schemeClr val="bg1"/>
                </a:solidFill>
              </a:rPr>
              <a:t>لا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يضيف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الذكاء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الاصطناعي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كأداة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جانبية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مثل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الأنظمة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التقليدية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err="1">
                <a:solidFill>
                  <a:schemeClr val="bg1"/>
                </a:solidFill>
              </a:rPr>
              <a:t>بل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يعتمد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على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err="1">
                <a:solidFill>
                  <a:schemeClr val="bg1"/>
                </a:solidFill>
              </a:rPr>
              <a:t>الذكاء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err="1">
                <a:solidFill>
                  <a:schemeClr val="bg1"/>
                </a:solidFill>
              </a:rPr>
              <a:t>الاصطناعي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err="1">
                <a:solidFill>
                  <a:schemeClr val="bg1"/>
                </a:solidFill>
              </a:rPr>
              <a:t>كنظام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err="1">
                <a:solidFill>
                  <a:schemeClr val="bg1"/>
                </a:solidFill>
              </a:rPr>
              <a:t>تشغيل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err="1">
                <a:solidFill>
                  <a:schemeClr val="bg1"/>
                </a:solidFill>
              </a:rPr>
              <a:t>أساسي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err="1">
                <a:solidFill>
                  <a:schemeClr val="bg1"/>
                </a:solidFill>
              </a:rPr>
              <a:t>هذا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يجعله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قادراً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على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فهم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البيانات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err="1">
                <a:solidFill>
                  <a:schemeClr val="bg1"/>
                </a:solidFill>
              </a:rPr>
              <a:t>التعلم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منها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err="1">
                <a:solidFill>
                  <a:schemeClr val="bg1"/>
                </a:solidFill>
              </a:rPr>
              <a:t>واتخاذ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قرارات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ذاتية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وتكيفية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بشكل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مستمر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err="1">
                <a:solidFill>
                  <a:schemeClr val="bg1"/>
                </a:solidFill>
              </a:rPr>
              <a:t>ليكون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بمثابة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err="1">
                <a:solidFill>
                  <a:schemeClr val="bg1"/>
                </a:solidFill>
              </a:rPr>
              <a:t>العقل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err="1">
                <a:solidFill>
                  <a:schemeClr val="bg1"/>
                </a:solidFill>
              </a:rPr>
              <a:t>المركزي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err="1">
                <a:solidFill>
                  <a:schemeClr val="bg1"/>
                </a:solidFill>
              </a:rPr>
              <a:t>الموحد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لكل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عمليات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المؤسسة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B805DE-B7AA-9937-54DB-017F23256002}"/>
              </a:ext>
            </a:extLst>
          </p:cNvPr>
          <p:cNvSpPr txBox="1"/>
          <p:nvPr/>
        </p:nvSpPr>
        <p:spPr>
          <a:xfrm>
            <a:off x="9296400" y="2093343"/>
            <a:ext cx="2743200" cy="8002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800" b="1" err="1">
                <a:solidFill>
                  <a:schemeClr val="tx1">
                    <a:lumMod val="95000"/>
                    <a:lumOff val="5000"/>
                  </a:schemeClr>
                </a:solidFill>
              </a:rPr>
              <a:t>الميزات</a:t>
            </a:r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800" b="1" err="1">
                <a:solidFill>
                  <a:schemeClr val="tx1">
                    <a:lumMod val="95000"/>
                    <a:lumOff val="5000"/>
                  </a:schemeClr>
                </a:solidFill>
              </a:rPr>
              <a:t>الفريدة</a:t>
            </a:r>
            <a:endParaRPr lang="en-US" sz="2800" b="1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28600" indent="-228600">
              <a:buFont typeface=""/>
              <a:buChar char="•"/>
            </a:pP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FFE015-5093-B784-CA7D-71B2373C022A}"/>
              </a:ext>
            </a:extLst>
          </p:cNvPr>
          <p:cNvSpPr txBox="1"/>
          <p:nvPr/>
        </p:nvSpPr>
        <p:spPr>
          <a:xfrm>
            <a:off x="-350807" y="2483665"/>
            <a:ext cx="12390406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 algn="r">
              <a:buFont typeface=""/>
              <a:buChar char="•"/>
            </a:pPr>
            <a:r>
              <a:rPr lang="en-US" sz="2000" b="1" err="1">
                <a:solidFill>
                  <a:schemeClr val="bg1"/>
                </a:solidFill>
              </a:rPr>
              <a:t>قاعدة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err="1">
                <a:solidFill>
                  <a:schemeClr val="bg1"/>
                </a:solidFill>
              </a:rPr>
              <a:t>معرفة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err="1">
                <a:solidFill>
                  <a:schemeClr val="bg1"/>
                </a:solidFill>
              </a:rPr>
              <a:t>شاملة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r>
              <a:rPr lang="en-US" sz="2000" err="1">
                <a:solidFill>
                  <a:schemeClr val="bg1"/>
                </a:solidFill>
              </a:rPr>
              <a:t>تربط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العملاء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err="1">
                <a:solidFill>
                  <a:schemeClr val="bg1"/>
                </a:solidFill>
              </a:rPr>
              <a:t>الموظفين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err="1">
                <a:solidFill>
                  <a:schemeClr val="bg1"/>
                </a:solidFill>
              </a:rPr>
              <a:t>الفروع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err="1">
                <a:solidFill>
                  <a:schemeClr val="bg1"/>
                </a:solidFill>
              </a:rPr>
              <a:t>المعاملات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والبيانات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الخارجية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في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شبكة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معرفية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واحدة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marL="228600" indent="-228600" algn="r">
              <a:buFont typeface=""/>
              <a:buChar char="•"/>
            </a:pPr>
            <a:r>
              <a:rPr lang="en-US" sz="2000" b="1" err="1">
                <a:solidFill>
                  <a:schemeClr val="bg1"/>
                </a:solidFill>
              </a:rPr>
              <a:t>التكيف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err="1">
                <a:solidFill>
                  <a:schemeClr val="bg1"/>
                </a:solidFill>
              </a:rPr>
              <a:t>الذاتي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r>
              <a:rPr lang="en-US" sz="2000" err="1">
                <a:solidFill>
                  <a:schemeClr val="bg1"/>
                </a:solidFill>
              </a:rPr>
              <a:t>يطور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نفسه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باستمرار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استجابة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للتغيرات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دون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الحاجة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لإعادة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برمجة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marL="228600" indent="-228600" algn="r">
              <a:buFont typeface=""/>
              <a:buChar char="•"/>
            </a:pPr>
            <a:r>
              <a:rPr lang="en-US" sz="2000" b="1" err="1">
                <a:solidFill>
                  <a:schemeClr val="bg1"/>
                </a:solidFill>
              </a:rPr>
              <a:t>الأمان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err="1">
                <a:solidFill>
                  <a:schemeClr val="bg1"/>
                </a:solidFill>
              </a:rPr>
              <a:t>السيبراني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err="1">
                <a:solidFill>
                  <a:schemeClr val="bg1"/>
                </a:solidFill>
              </a:rPr>
              <a:t>الاستباقي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r>
              <a:rPr lang="en-US" sz="2000" err="1">
                <a:solidFill>
                  <a:schemeClr val="bg1"/>
                </a:solidFill>
              </a:rPr>
              <a:t>يتنبأ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بالهجمات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قبل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وقوعها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ويتخذ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إجراءات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دفاعية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لحظية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marL="228600" indent="-228600" algn="r">
              <a:buFont typeface=""/>
              <a:buChar char="•"/>
            </a:pPr>
            <a:r>
              <a:rPr lang="en-US" sz="2000" b="1" err="1">
                <a:solidFill>
                  <a:schemeClr val="bg1"/>
                </a:solidFill>
              </a:rPr>
              <a:t>الأتمتة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err="1">
                <a:solidFill>
                  <a:schemeClr val="bg1"/>
                </a:solidFill>
              </a:rPr>
              <a:t>الذكية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r>
              <a:rPr lang="en-US" sz="2000" err="1">
                <a:solidFill>
                  <a:schemeClr val="bg1"/>
                </a:solidFill>
              </a:rPr>
              <a:t>لا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تنفذ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المهام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فقط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err="1">
                <a:solidFill>
                  <a:schemeClr val="bg1"/>
                </a:solidFill>
              </a:rPr>
              <a:t>بل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تفهم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السياق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وتتخذ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قرارات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دقيقة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marL="228600" indent="-228600" algn="r">
              <a:buFont typeface=""/>
              <a:buChar char="•"/>
            </a:pPr>
            <a:r>
              <a:rPr lang="en-US" sz="2000" b="1" err="1">
                <a:solidFill>
                  <a:schemeClr val="bg1"/>
                </a:solidFill>
              </a:rPr>
              <a:t>تجربة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err="1">
                <a:solidFill>
                  <a:schemeClr val="bg1"/>
                </a:solidFill>
              </a:rPr>
              <a:t>متفوقة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r>
              <a:rPr lang="en-US" sz="2000" err="1">
                <a:solidFill>
                  <a:schemeClr val="bg1"/>
                </a:solidFill>
              </a:rPr>
              <a:t>تخصيص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عميق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للعملاء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وتحسين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إنتاجية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الموظفين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بجودة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غير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مسبوقة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A55184-1D3E-6767-E6A0-1ECA1A7B8123}"/>
              </a:ext>
            </a:extLst>
          </p:cNvPr>
          <p:cNvSpPr txBox="1"/>
          <p:nvPr/>
        </p:nvSpPr>
        <p:spPr>
          <a:xfrm>
            <a:off x="6119004" y="4110220"/>
            <a:ext cx="5877464" cy="8002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800" b="1" err="1">
                <a:solidFill>
                  <a:schemeClr val="tx1">
                    <a:lumMod val="95000"/>
                    <a:lumOff val="5000"/>
                  </a:schemeClr>
                </a:solidFill>
              </a:rPr>
              <a:t>حزمة</a:t>
            </a:r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800" b="1" err="1">
                <a:solidFill>
                  <a:schemeClr val="tx1">
                    <a:lumMod val="95000"/>
                    <a:lumOff val="5000"/>
                  </a:schemeClr>
                </a:solidFill>
              </a:rPr>
              <a:t>الذكاء</a:t>
            </a:r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800" b="1" err="1">
                <a:solidFill>
                  <a:schemeClr val="tx1">
                    <a:lumMod val="95000"/>
                    <a:lumOff val="5000"/>
                  </a:schemeClr>
                </a:solidFill>
              </a:rPr>
              <a:t>الاصطناعي</a:t>
            </a:r>
            <a:r>
              <a:rPr lang="en-US" sz="2800" b="1">
                <a:solidFill>
                  <a:schemeClr val="tx1">
                    <a:lumMod val="95000"/>
                    <a:lumOff val="5000"/>
                  </a:schemeClr>
                </a:solidFill>
              </a:rPr>
              <a:t> / </a:t>
            </a:r>
            <a:r>
              <a:rPr lang="en-US" sz="2800" b="1" err="1">
                <a:solidFill>
                  <a:schemeClr val="tx1">
                    <a:lumMod val="95000"/>
                    <a:lumOff val="5000"/>
                  </a:schemeClr>
                </a:solidFill>
              </a:rPr>
              <a:t>التكنولوجيا</a:t>
            </a:r>
            <a:endParaRPr lang="en-US" sz="280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28600" indent="-228600">
              <a:buFont typeface=""/>
              <a:buChar char="•"/>
            </a:pPr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38DDF2-08C1-5935-F307-0C0A6F93974B}"/>
              </a:ext>
            </a:extLst>
          </p:cNvPr>
          <p:cNvSpPr txBox="1"/>
          <p:nvPr/>
        </p:nvSpPr>
        <p:spPr>
          <a:xfrm>
            <a:off x="1719533" y="4508741"/>
            <a:ext cx="10276934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 algn="r">
              <a:buFont typeface=""/>
              <a:buChar char="•"/>
            </a:pPr>
            <a:r>
              <a:rPr lang="en-US" sz="2000" b="1" err="1">
                <a:solidFill>
                  <a:schemeClr val="bg1"/>
                </a:solidFill>
              </a:rPr>
              <a:t>محرك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err="1">
                <a:solidFill>
                  <a:schemeClr val="bg1"/>
                </a:solidFill>
              </a:rPr>
              <a:t>الفهم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r>
              <a:rPr lang="en-US" sz="2000" err="1">
                <a:solidFill>
                  <a:schemeClr val="bg1"/>
                </a:solidFill>
              </a:rPr>
              <a:t>تحليل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البيانات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المنظمة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وغير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المنظمة</a:t>
            </a:r>
            <a:r>
              <a:rPr lang="en-US" sz="2000" dirty="0">
                <a:solidFill>
                  <a:schemeClr val="bg1"/>
                </a:solidFill>
              </a:rPr>
              <a:t> (</a:t>
            </a:r>
            <a:r>
              <a:rPr lang="en-US" sz="2000" err="1">
                <a:solidFill>
                  <a:schemeClr val="bg1"/>
                </a:solidFill>
              </a:rPr>
              <a:t>نصوص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err="1">
                <a:solidFill>
                  <a:schemeClr val="bg1"/>
                </a:solidFill>
              </a:rPr>
              <a:t>مكالمات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err="1">
                <a:solidFill>
                  <a:schemeClr val="bg1"/>
                </a:solidFill>
              </a:rPr>
              <a:t>وثائق</a:t>
            </a:r>
            <a:r>
              <a:rPr lang="en-US" sz="2000" dirty="0">
                <a:solidFill>
                  <a:schemeClr val="bg1"/>
                </a:solidFill>
              </a:rPr>
              <a:t>).</a:t>
            </a:r>
            <a:endParaRPr lang="en-US">
              <a:solidFill>
                <a:schemeClr val="bg1"/>
              </a:solidFill>
            </a:endParaRPr>
          </a:p>
          <a:p>
            <a:pPr marL="228600" indent="-228600" algn="r">
              <a:buFont typeface=""/>
              <a:buChar char="•"/>
            </a:pPr>
            <a:r>
              <a:rPr lang="en-US" sz="2000" b="1" err="1">
                <a:solidFill>
                  <a:schemeClr val="bg1"/>
                </a:solidFill>
              </a:rPr>
              <a:t>محرك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err="1">
                <a:solidFill>
                  <a:schemeClr val="bg1"/>
                </a:solidFill>
              </a:rPr>
              <a:t>التنبؤ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r>
              <a:rPr lang="en-US" sz="2000" err="1">
                <a:solidFill>
                  <a:schemeClr val="bg1"/>
                </a:solidFill>
              </a:rPr>
              <a:t>التنبؤ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بالاتجاهات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err="1">
                <a:solidFill>
                  <a:schemeClr val="bg1"/>
                </a:solidFill>
              </a:rPr>
              <a:t>سلوك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العملاء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err="1">
                <a:solidFill>
                  <a:schemeClr val="bg1"/>
                </a:solidFill>
              </a:rPr>
              <a:t>والأعطال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marL="228600" indent="-228600" algn="r">
              <a:buFont typeface=""/>
              <a:buChar char="•"/>
            </a:pPr>
            <a:r>
              <a:rPr lang="en-US" sz="2000" b="1" err="1">
                <a:solidFill>
                  <a:schemeClr val="bg1"/>
                </a:solidFill>
              </a:rPr>
              <a:t>محرك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err="1">
                <a:solidFill>
                  <a:schemeClr val="bg1"/>
                </a:solidFill>
              </a:rPr>
              <a:t>التوصية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r>
              <a:rPr lang="en-US" sz="2000" err="1">
                <a:solidFill>
                  <a:schemeClr val="bg1"/>
                </a:solidFill>
              </a:rPr>
              <a:t>اقتراح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حلول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وخطوات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مخصصة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للعملاء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والموظفين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والإدارة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marL="228600" indent="-228600" algn="r">
              <a:buFont typeface=""/>
              <a:buChar char="•"/>
            </a:pPr>
            <a:r>
              <a:rPr lang="en-US" sz="2000" b="1" err="1">
                <a:solidFill>
                  <a:schemeClr val="bg1"/>
                </a:solidFill>
              </a:rPr>
              <a:t>محرك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err="1">
                <a:solidFill>
                  <a:schemeClr val="bg1"/>
                </a:solidFill>
              </a:rPr>
              <a:t>التكيف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r>
              <a:rPr lang="en-US" sz="2000" err="1">
                <a:solidFill>
                  <a:schemeClr val="bg1"/>
                </a:solidFill>
              </a:rPr>
              <a:t>يغير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سلوكه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وقواعده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ذاتياً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مع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err="1">
                <a:solidFill>
                  <a:schemeClr val="bg1"/>
                </a:solidFill>
              </a:rPr>
              <a:t>المستجدات</a:t>
            </a:r>
            <a:r>
              <a:rPr lang="en-US" dirty="0"/>
              <a:t>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F2C200-65FC-1D6D-6B62-F95684EA5822}"/>
              </a:ext>
            </a:extLst>
          </p:cNvPr>
          <p:cNvSpPr/>
          <p:nvPr/>
        </p:nvSpPr>
        <p:spPr>
          <a:xfrm>
            <a:off x="1268403" y="5832095"/>
            <a:ext cx="10748512" cy="90002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800" b="1" dirty="0" err="1">
                <a:solidFill>
                  <a:srgbClr val="090C15"/>
                </a:solidFill>
                <a:ea typeface="+mn-lt"/>
                <a:cs typeface="+mn-lt"/>
              </a:rPr>
              <a:t>الإبداع</a:t>
            </a:r>
            <a:r>
              <a:rPr lang="en-US" sz="2800" b="1" dirty="0">
                <a:solidFill>
                  <a:srgbClr val="090C15"/>
                </a:solidFill>
                <a:ea typeface="+mn-lt"/>
                <a:cs typeface="+mn-lt"/>
              </a:rPr>
              <a:t> :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 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يكمن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في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دمج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الذكاء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الاصطناعي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بعمق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داخل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بنية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النظام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ليصبح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هو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المحرك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الأساسي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لكل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عملية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.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هذا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الدمج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يوفر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مرونة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لانهائية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،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قدرة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على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النمو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الذاتي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،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والتكيف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مع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أي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قطاع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(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بنوك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،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حكومات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،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تعليم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،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صحة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...)،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مما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090C15"/>
                </a:solidFill>
                <a:ea typeface="+mn-lt"/>
                <a:cs typeface="+mn-lt"/>
              </a:rPr>
              <a:t>يجعله</a:t>
            </a:r>
            <a:r>
              <a:rPr lang="en-US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ابتكاراً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غير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مسبوق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بلا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منافسين</a:t>
            </a:r>
            <a:r>
              <a:rPr lang="en-US" b="1" dirty="0">
                <a:solidFill>
                  <a:srgbClr val="090C15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090C15"/>
                </a:solidFill>
                <a:ea typeface="+mn-lt"/>
                <a:cs typeface="+mn-lt"/>
              </a:rPr>
              <a:t>حقيقيين</a:t>
            </a:r>
            <a:endParaRPr lang="en-US" b="1" err="1">
              <a:solidFill>
                <a:srgbClr val="090C1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84795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2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8A66FC-F43F-9BC6-CBBC-7F2FEED42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sphere with many cubes and lines&#10;&#10;AI-generated content may be incorrect.">
            <a:extLst>
              <a:ext uri="{FF2B5EF4-FFF2-40B4-BE49-F238E27FC236}">
                <a16:creationId xmlns:a16="http://schemas.microsoft.com/office/drawing/2014/main" id="{723B7E3C-E967-5044-1D3D-DC530DE60C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23025" b="20725"/>
          <a:stretch>
            <a:fillRect/>
          </a:stretch>
        </p:blipFill>
        <p:spPr>
          <a:xfrm>
            <a:off x="20" y="71897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FEC45D-BF19-FD92-7B89-A58679326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ea typeface="+mj-lt"/>
                <a:cs typeface="+mj-lt"/>
              </a:rPr>
              <a:t> STARK X </a:t>
            </a:r>
            <a:r>
              <a:rPr lang="en-US" b="1" err="1">
                <a:ea typeface="+mj-lt"/>
                <a:cs typeface="+mj-lt"/>
              </a:rPr>
              <a:t>المستقبل</a:t>
            </a:r>
            <a:r>
              <a:rPr lang="en-US" b="1" dirty="0">
                <a:ea typeface="+mj-lt"/>
                <a:cs typeface="+mj-lt"/>
              </a:rPr>
              <a:t> </a:t>
            </a:r>
            <a:r>
              <a:rPr lang="en-US" b="1" err="1">
                <a:ea typeface="+mj-lt"/>
                <a:cs typeface="+mj-lt"/>
              </a:rPr>
              <a:t>مع</a:t>
            </a:r>
            <a:br>
              <a:rPr lang="en-US" b="1" dirty="0">
                <a:ea typeface="+mj-lt"/>
                <a:cs typeface="+mj-lt"/>
              </a:rPr>
            </a:br>
            <a:endParaRPr lang="en-US" b="1" dirty="0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64886-F0BF-4079-4B18-AC39B5550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06463" y="1121135"/>
            <a:ext cx="2622431" cy="5700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STARK X </a:t>
            </a:r>
            <a:r>
              <a:rPr lang="en-US" dirty="0" err="1">
                <a:solidFill>
                  <a:srgbClr val="FFFFFF"/>
                </a:solidFill>
                <a:ea typeface="+mn-lt"/>
                <a:cs typeface="+mn-lt"/>
              </a:rPr>
              <a:t>نظام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FD986-E261-9B37-482E-3EB6A68720D5}"/>
              </a:ext>
            </a:extLst>
          </p:cNvPr>
          <p:cNvSpPr txBox="1"/>
          <p:nvPr/>
        </p:nvSpPr>
        <p:spPr>
          <a:xfrm>
            <a:off x="-135145" y="1036173"/>
            <a:ext cx="1011878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800" dirty="0">
                <a:latin typeface="Arial Rounded MT Bold"/>
              </a:rPr>
              <a:t> </a:t>
            </a:r>
            <a:r>
              <a:rPr lang="en-US" sz="2800" err="1">
                <a:latin typeface="Arial Rounded MT Bold"/>
              </a:rPr>
              <a:t>ليس</a:t>
            </a:r>
            <a:r>
              <a:rPr lang="en-US" sz="2800" dirty="0">
                <a:latin typeface="Arial Rounded MT Bold"/>
              </a:rPr>
              <a:t> </a:t>
            </a:r>
            <a:r>
              <a:rPr lang="en-US" sz="2800" err="1">
                <a:latin typeface="Arial Rounded MT Bold"/>
              </a:rPr>
              <a:t>مجرد</a:t>
            </a:r>
            <a:r>
              <a:rPr lang="en-US" sz="2800" dirty="0">
                <a:latin typeface="Arial Rounded MT Bold"/>
              </a:rPr>
              <a:t> </a:t>
            </a:r>
            <a:r>
              <a:rPr lang="en-US" sz="2800" err="1">
                <a:latin typeface="Arial Rounded MT Bold"/>
              </a:rPr>
              <a:t>حل</a:t>
            </a:r>
            <a:r>
              <a:rPr lang="en-US" sz="2800" dirty="0">
                <a:latin typeface="Arial Rounded MT Bold"/>
              </a:rPr>
              <a:t> </a:t>
            </a:r>
            <a:r>
              <a:rPr lang="en-US" sz="2800" err="1">
                <a:latin typeface="Arial Rounded MT Bold"/>
              </a:rPr>
              <a:t>تقني</a:t>
            </a:r>
            <a:r>
              <a:rPr lang="en-US" sz="2800" dirty="0">
                <a:latin typeface="Arial Rounded MT Bold"/>
              </a:rPr>
              <a:t>، </a:t>
            </a:r>
            <a:r>
              <a:rPr lang="en-US" sz="2800" err="1">
                <a:latin typeface="Arial Rounded MT Bold"/>
              </a:rPr>
              <a:t>بل</a:t>
            </a:r>
            <a:r>
              <a:rPr lang="en-US" sz="2800" dirty="0">
                <a:latin typeface="Arial Rounded MT Bold"/>
              </a:rPr>
              <a:t> </a:t>
            </a:r>
            <a:r>
              <a:rPr lang="en-US" sz="2800" err="1">
                <a:latin typeface="Arial Rounded MT Bold"/>
              </a:rPr>
              <a:t>هو</a:t>
            </a:r>
            <a:r>
              <a:rPr lang="en-US" sz="2800" dirty="0">
                <a:latin typeface="Arial Rounded MT Bold"/>
              </a:rPr>
              <a:t> </a:t>
            </a:r>
            <a:r>
              <a:rPr lang="en-US" sz="2800" err="1">
                <a:latin typeface="Arial Rounded MT Bold"/>
              </a:rPr>
              <a:t>نقطة</a:t>
            </a:r>
            <a:r>
              <a:rPr lang="en-US" sz="2800" dirty="0">
                <a:latin typeface="Arial Rounded MT Bold"/>
              </a:rPr>
              <a:t> </a:t>
            </a:r>
            <a:r>
              <a:rPr lang="en-US" sz="2800" err="1">
                <a:latin typeface="Arial Rounded MT Bold"/>
              </a:rPr>
              <a:t>تحول</a:t>
            </a:r>
            <a:r>
              <a:rPr lang="en-US" sz="2800" dirty="0">
                <a:latin typeface="Arial Rounded MT Bold"/>
              </a:rPr>
              <a:t> </a:t>
            </a:r>
            <a:r>
              <a:rPr lang="en-US" sz="2800" err="1">
                <a:latin typeface="Arial Rounded MT Bold"/>
              </a:rPr>
              <a:t>استراتيجية</a:t>
            </a:r>
            <a:r>
              <a:rPr lang="en-US" sz="2800" dirty="0">
                <a:latin typeface="Arial Rounded MT Bold"/>
              </a:rPr>
              <a:t> </a:t>
            </a:r>
            <a:r>
              <a:rPr lang="en-US" sz="2800" err="1">
                <a:latin typeface="Arial Rounded MT Bold"/>
              </a:rPr>
              <a:t>ستعيد</a:t>
            </a:r>
            <a:r>
              <a:rPr lang="en-US" sz="2800" dirty="0">
                <a:latin typeface="Arial Rounded MT Bold"/>
              </a:rPr>
              <a:t> </a:t>
            </a:r>
            <a:r>
              <a:rPr lang="en-US" sz="2800" err="1">
                <a:latin typeface="Arial Rounded MT Bold"/>
              </a:rPr>
              <a:t>تشكيل</a:t>
            </a:r>
            <a:r>
              <a:rPr lang="en-US" sz="2800" dirty="0">
                <a:latin typeface="Arial Rounded MT Bold"/>
              </a:rPr>
              <a:t> </a:t>
            </a:r>
            <a:r>
              <a:rPr lang="en-US" sz="2800" err="1">
                <a:latin typeface="Arial Rounded MT Bold"/>
              </a:rPr>
              <a:t>طريقة</a:t>
            </a:r>
            <a:r>
              <a:rPr lang="en-US" sz="2800" dirty="0">
                <a:latin typeface="Arial Rounded MT Bold"/>
              </a:rPr>
              <a:t> </a:t>
            </a:r>
            <a:endParaRPr lang="en-US" sz="2800" b="1">
              <a:latin typeface="Arial Rounded MT 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CD63F2-DD2F-702F-E57A-DDBD09F4349D}"/>
              </a:ext>
            </a:extLst>
          </p:cNvPr>
          <p:cNvSpPr txBox="1"/>
          <p:nvPr/>
        </p:nvSpPr>
        <p:spPr>
          <a:xfrm>
            <a:off x="2237119" y="1867352"/>
            <a:ext cx="970183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400" dirty="0" err="1">
                <a:latin typeface="Arial Rounded MT Bold"/>
                <a:cs typeface="Segoe UI"/>
              </a:rPr>
              <a:t>عمل</a:t>
            </a:r>
            <a:r>
              <a:rPr lang="en-US" sz="2400" dirty="0">
                <a:latin typeface="Arial Rounded MT Bold"/>
                <a:cs typeface="Segoe UI"/>
              </a:rPr>
              <a:t> </a:t>
            </a:r>
            <a:r>
              <a:rPr lang="en-US" sz="2400" dirty="0" err="1">
                <a:latin typeface="Arial Rounded MT Bold"/>
                <a:cs typeface="Segoe UI"/>
              </a:rPr>
              <a:t>المؤسسات</a:t>
            </a:r>
            <a:r>
              <a:rPr lang="en-US" sz="2400" dirty="0">
                <a:latin typeface="Arial Rounded MT Bold"/>
                <a:cs typeface="Segoe UI"/>
              </a:rPr>
              <a:t>. </a:t>
            </a:r>
            <a:r>
              <a:rPr lang="en-US" sz="2400" dirty="0" err="1">
                <a:latin typeface="Arial Rounded MT Bold"/>
                <a:cs typeface="Segoe UI"/>
              </a:rPr>
              <a:t>السبب</a:t>
            </a:r>
            <a:r>
              <a:rPr lang="en-US" sz="2400" dirty="0">
                <a:latin typeface="Arial Rounded MT Bold"/>
                <a:cs typeface="Segoe UI"/>
              </a:rPr>
              <a:t> </a:t>
            </a:r>
            <a:r>
              <a:rPr lang="en-US" sz="2400" dirty="0" err="1">
                <a:latin typeface="Arial Rounded MT Bold"/>
                <a:cs typeface="Segoe UI"/>
              </a:rPr>
              <a:t>الرئيسي</a:t>
            </a:r>
            <a:r>
              <a:rPr lang="en-US" sz="2400" dirty="0">
                <a:latin typeface="Arial Rounded MT Bold"/>
                <a:cs typeface="Segoe UI"/>
              </a:rPr>
              <a:t> </a:t>
            </a:r>
            <a:r>
              <a:rPr lang="en-US" sz="2400" dirty="0" err="1">
                <a:latin typeface="Arial Rounded MT Bold"/>
                <a:cs typeface="Segoe UI"/>
              </a:rPr>
              <a:t>لقيامه</a:t>
            </a:r>
            <a:r>
              <a:rPr lang="en-US" sz="2400" dirty="0">
                <a:latin typeface="Arial Rounded MT Bold"/>
                <a:cs typeface="Segoe UI"/>
              </a:rPr>
              <a:t> </a:t>
            </a:r>
            <a:r>
              <a:rPr lang="en-US" sz="2400" dirty="0" err="1">
                <a:latin typeface="Arial Rounded MT Bold"/>
                <a:cs typeface="Segoe UI"/>
              </a:rPr>
              <a:t>هو</a:t>
            </a:r>
            <a:r>
              <a:rPr lang="en-US" sz="2400" dirty="0">
                <a:latin typeface="Arial Rounded MT Bold"/>
                <a:cs typeface="Segoe UI"/>
              </a:rPr>
              <a:t> </a:t>
            </a:r>
            <a:r>
              <a:rPr lang="en-US" sz="2400" dirty="0" err="1">
                <a:latin typeface="Arial Rounded MT Bold"/>
                <a:cs typeface="Segoe UI"/>
              </a:rPr>
              <a:t>أنه</a:t>
            </a:r>
            <a:r>
              <a:rPr lang="en-US" sz="2400" dirty="0">
                <a:latin typeface="Arial Rounded MT Bold"/>
                <a:cs typeface="Segoe UI"/>
              </a:rPr>
              <a:t> </a:t>
            </a:r>
            <a:r>
              <a:rPr lang="en-US" sz="2400" b="1" dirty="0" err="1">
                <a:latin typeface="Arial Rounded MT Bold"/>
                <a:cs typeface="Segoe UI"/>
              </a:rPr>
              <a:t>يستبدل</a:t>
            </a:r>
            <a:r>
              <a:rPr lang="en-US" sz="2400" b="1" dirty="0">
                <a:latin typeface="Arial Rounded MT Bold"/>
                <a:cs typeface="Segoe UI"/>
              </a:rPr>
              <a:t> </a:t>
            </a:r>
            <a:r>
              <a:rPr lang="en-US" sz="2400" b="1" dirty="0" err="1">
                <a:latin typeface="Arial Rounded MT Bold"/>
                <a:cs typeface="Segoe UI"/>
              </a:rPr>
              <a:t>الأنظمة</a:t>
            </a:r>
            <a:r>
              <a:rPr lang="en-US" sz="2400" b="1" dirty="0">
                <a:latin typeface="Arial Rounded MT Bold"/>
                <a:cs typeface="Segoe UI"/>
              </a:rPr>
              <a:t> </a:t>
            </a:r>
            <a:r>
              <a:rPr lang="en-US" sz="2400" b="1" dirty="0" err="1">
                <a:latin typeface="Arial Rounded MT Bold"/>
                <a:cs typeface="Segoe UI"/>
              </a:rPr>
              <a:t>التقليدية</a:t>
            </a:r>
            <a:r>
              <a:rPr lang="en-US" sz="2400" b="1" dirty="0">
                <a:latin typeface="Arial Rounded MT Bold"/>
                <a:cs typeface="Segoe UI"/>
              </a:rPr>
              <a:t> </a:t>
            </a:r>
            <a:r>
              <a:rPr lang="en-US" sz="2400" b="1" dirty="0" err="1">
                <a:latin typeface="Arial Rounded MT Bold"/>
                <a:cs typeface="Segoe UI"/>
              </a:rPr>
              <a:t>المعقدة</a:t>
            </a:r>
            <a:r>
              <a:rPr lang="en-US" sz="2400" b="1" dirty="0">
                <a:latin typeface="Arial Rounded MT Bold"/>
                <a:cs typeface="Segoe UI"/>
              </a:rPr>
              <a:t> </a:t>
            </a:r>
            <a:r>
              <a:rPr lang="en-US" sz="2400" b="1" dirty="0" err="1">
                <a:latin typeface="Arial Rounded MT Bold"/>
                <a:cs typeface="Segoe UI"/>
              </a:rPr>
              <a:t>والمجزأة</a:t>
            </a:r>
            <a:endParaRPr lang="en-US" sz="2400" dirty="0">
              <a:latin typeface="Arial Rounded MT 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8401BF-B0F2-0A83-1676-C6E029AD067A}"/>
              </a:ext>
            </a:extLst>
          </p:cNvPr>
          <p:cNvSpPr txBox="1"/>
          <p:nvPr/>
        </p:nvSpPr>
        <p:spPr>
          <a:xfrm>
            <a:off x="4456981" y="2288974"/>
            <a:ext cx="526887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400" dirty="0">
                <a:ea typeface="+mn-lt"/>
                <a:cs typeface="+mn-lt"/>
              </a:rPr>
              <a:t>(  </a:t>
            </a:r>
            <a:r>
              <a:rPr lang="en-US" sz="2400" err="1">
                <a:ea typeface="+mn-lt"/>
                <a:cs typeface="+mn-lt"/>
              </a:rPr>
              <a:t>وغيرها</a:t>
            </a:r>
            <a:r>
              <a:rPr lang="en-US" sz="2400" dirty="0">
                <a:ea typeface="+mn-lt"/>
                <a:cs typeface="+mn-lt"/>
              </a:rPr>
              <a:t> ERP, CRM, HRMS ) </a:t>
            </a:r>
            <a:endParaRPr lang="en-US" sz="2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F5CD9D-AD96-66E0-29C9-33C0BCA24753}"/>
              </a:ext>
            </a:extLst>
          </p:cNvPr>
          <p:cNvSpPr txBox="1"/>
          <p:nvPr/>
        </p:nvSpPr>
        <p:spPr>
          <a:xfrm>
            <a:off x="-769330" y="2755941"/>
            <a:ext cx="1268336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400" err="1">
                <a:ea typeface="+mn-lt"/>
                <a:cs typeface="+mn-lt"/>
              </a:rPr>
              <a:t>ويقدم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بديلاً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واحداً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موحداً</a:t>
            </a:r>
            <a:r>
              <a:rPr lang="en-US" sz="2400" dirty="0">
                <a:ea typeface="+mn-lt"/>
                <a:cs typeface="+mn-lt"/>
              </a:rPr>
              <a:t>، </a:t>
            </a:r>
            <a:r>
              <a:rPr lang="en-US" sz="2400" err="1">
                <a:ea typeface="+mn-lt"/>
                <a:cs typeface="+mn-lt"/>
              </a:rPr>
              <a:t>مما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يحقق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وفراً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ضخماً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في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التكاليف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التشغيلية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مع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تقديم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جودة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ومميزات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غير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مسبوقة</a:t>
            </a:r>
            <a:endParaRPr lang="en-US" sz="2400" err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6D731F-EAF1-13DC-0530-1446C8FAA6AE}"/>
              </a:ext>
            </a:extLst>
          </p:cNvPr>
          <p:cNvSpPr txBox="1"/>
          <p:nvPr/>
        </p:nvSpPr>
        <p:spPr>
          <a:xfrm>
            <a:off x="7659748" y="3348548"/>
            <a:ext cx="428247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STARK X </a:t>
            </a:r>
            <a:r>
              <a:rPr lang="en-US" sz="2000" b="1" dirty="0" err="1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مستقبلياً</a:t>
            </a:r>
            <a:r>
              <a:rPr lang="en-US" sz="2000" b="1" dirty="0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، </a:t>
            </a:r>
            <a:r>
              <a:rPr lang="en-US" sz="2000" b="1" dirty="0" err="1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سيواصل</a:t>
            </a:r>
            <a:endParaRPr lang="en-US" sz="2000" dirty="0" err="1">
              <a:solidFill>
                <a:schemeClr val="accent2">
                  <a:lumMod val="49000"/>
                </a:schemeClr>
              </a:solidFill>
              <a:ea typeface="+mn-lt"/>
              <a:cs typeface="+mn-lt"/>
            </a:endParaRPr>
          </a:p>
          <a:p>
            <a:pPr algn="r"/>
            <a:endParaRPr lang="en-US" sz="2000" dirty="0">
              <a:solidFill>
                <a:schemeClr val="accent2">
                  <a:lumMod val="49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9A0D48-6102-F5D9-5027-D05A5F89E476}"/>
              </a:ext>
            </a:extLst>
          </p:cNvPr>
          <p:cNvSpPr txBox="1"/>
          <p:nvPr/>
        </p:nvSpPr>
        <p:spPr>
          <a:xfrm>
            <a:off x="4740017" y="3345529"/>
            <a:ext cx="467658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b="1" dirty="0" err="1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النمو</a:t>
            </a:r>
            <a:r>
              <a:rPr lang="en-US" sz="2000" b="1" dirty="0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 </a:t>
            </a:r>
            <a:r>
              <a:rPr lang="en-US" sz="2000" b="1" dirty="0" err="1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والتغلغل</a:t>
            </a:r>
            <a:r>
              <a:rPr lang="en-US" sz="2000" b="1" dirty="0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 </a:t>
            </a:r>
            <a:r>
              <a:rPr lang="en-US" sz="2000" b="1" dirty="0" err="1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في</a:t>
            </a:r>
            <a:r>
              <a:rPr lang="en-US" sz="2000" b="1" dirty="0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 </a:t>
            </a:r>
            <a:r>
              <a:rPr lang="en-US" sz="2000" b="1" dirty="0" err="1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الأسواق</a:t>
            </a:r>
            <a:r>
              <a:rPr lang="en-US" sz="2000" b="1" dirty="0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 </a:t>
            </a:r>
            <a:r>
              <a:rPr lang="en-US" sz="2000" b="1" dirty="0" err="1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العالمية</a:t>
            </a:r>
            <a:r>
              <a:rPr lang="en-US" sz="2000" b="1" dirty="0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 </a:t>
            </a:r>
            <a:r>
              <a:rPr lang="en-US" sz="2000" b="1" dirty="0" err="1">
                <a:solidFill>
                  <a:schemeClr val="accent2">
                    <a:lumMod val="49000"/>
                  </a:schemeClr>
                </a:solidFill>
                <a:ea typeface="+mn-lt"/>
                <a:cs typeface="+mn-lt"/>
              </a:rPr>
              <a:t>لأنه</a:t>
            </a:r>
            <a:endParaRPr lang="en-US" sz="2000" b="1">
              <a:solidFill>
                <a:schemeClr val="accent2">
                  <a:lumMod val="49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09EC62-934D-2C98-0965-8D8B48E4B5BC}"/>
              </a:ext>
            </a:extLst>
          </p:cNvPr>
          <p:cNvSpPr txBox="1"/>
          <p:nvPr/>
        </p:nvSpPr>
        <p:spPr>
          <a:xfrm>
            <a:off x="833886" y="3743460"/>
            <a:ext cx="11087480" cy="27699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يعمل</a:t>
            </a:r>
            <a:r>
              <a:rPr lang="en-US" sz="2000" dirty="0">
                <a:ea typeface="+mn-lt"/>
                <a:cs typeface="+mn-lt"/>
              </a:rPr>
              <a:t> كـ </a:t>
            </a:r>
            <a:r>
              <a:rPr lang="en-US" sz="2000" b="1" err="1">
                <a:ea typeface="+mn-lt"/>
                <a:cs typeface="+mn-lt"/>
              </a:rPr>
              <a:t>عقل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مركزي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يمكنه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إدارة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أي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قطاع</a:t>
            </a:r>
            <a:r>
              <a:rPr lang="en-US" sz="2000" dirty="0">
                <a:ea typeface="+mn-lt"/>
                <a:cs typeface="+mn-lt"/>
              </a:rPr>
              <a:t> (</a:t>
            </a:r>
            <a:r>
              <a:rPr lang="en-US" sz="2000" err="1">
                <a:ea typeface="+mn-lt"/>
                <a:cs typeface="+mn-lt"/>
              </a:rPr>
              <a:t>بنوك</a:t>
            </a:r>
            <a:r>
              <a:rPr lang="en-US" sz="2000" dirty="0">
                <a:ea typeface="+mn-lt"/>
                <a:cs typeface="+mn-lt"/>
              </a:rPr>
              <a:t>، </a:t>
            </a:r>
            <a:r>
              <a:rPr lang="en-US" sz="2000" err="1">
                <a:ea typeface="+mn-lt"/>
                <a:cs typeface="+mn-lt"/>
              </a:rPr>
              <a:t>مؤسسات</a:t>
            </a:r>
            <a:r>
              <a:rPr lang="en-US" sz="2000" dirty="0">
                <a:ea typeface="+mn-lt"/>
                <a:cs typeface="+mn-lt"/>
              </a:rPr>
              <a:t>، </a:t>
            </a:r>
            <a:r>
              <a:rPr lang="en-US" sz="2000" err="1">
                <a:ea typeface="+mn-lt"/>
                <a:cs typeface="+mn-lt"/>
              </a:rPr>
              <a:t>حكومات</a:t>
            </a:r>
            <a:r>
              <a:rPr lang="en-US" sz="2000" dirty="0">
                <a:ea typeface="+mn-lt"/>
                <a:cs typeface="+mn-lt"/>
              </a:rPr>
              <a:t>، </a:t>
            </a:r>
            <a:r>
              <a:rPr lang="en-US" sz="2000" err="1">
                <a:ea typeface="+mn-lt"/>
                <a:cs typeface="+mn-lt"/>
              </a:rPr>
              <a:t>مستشفيات</a:t>
            </a:r>
            <a:r>
              <a:rPr lang="en-US" sz="2000" dirty="0">
                <a:ea typeface="+mn-lt"/>
                <a:cs typeface="+mn-lt"/>
              </a:rPr>
              <a:t>، </a:t>
            </a:r>
            <a:r>
              <a:rPr lang="en-US" sz="2000" err="1">
                <a:ea typeface="+mn-lt"/>
                <a:cs typeface="+mn-lt"/>
              </a:rPr>
              <a:t>تعليم</a:t>
            </a:r>
            <a:r>
              <a:rPr lang="en-US" sz="2000" dirty="0">
                <a:ea typeface="+mn-lt"/>
                <a:cs typeface="+mn-lt"/>
              </a:rPr>
              <a:t>...).</a:t>
            </a:r>
            <a:endParaRPr lang="en-US" sz="2000" dirty="0"/>
          </a:p>
          <a:p>
            <a:pPr algn="r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يتميز</a:t>
            </a:r>
            <a:r>
              <a:rPr lang="en-US" sz="2000" dirty="0">
                <a:ea typeface="+mn-lt"/>
                <a:cs typeface="+mn-lt"/>
              </a:rPr>
              <a:t> بـ </a:t>
            </a:r>
            <a:r>
              <a:rPr lang="en-US" sz="2000" b="1" err="1">
                <a:ea typeface="+mn-lt"/>
                <a:cs typeface="+mn-lt"/>
              </a:rPr>
              <a:t>المرونة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والتكيف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الذاتي</a:t>
            </a:r>
            <a:r>
              <a:rPr lang="en-US" sz="2000" dirty="0">
                <a:ea typeface="+mn-lt"/>
                <a:cs typeface="+mn-lt"/>
              </a:rPr>
              <a:t>، </a:t>
            </a:r>
            <a:r>
              <a:rPr lang="en-US" sz="2000" err="1">
                <a:ea typeface="+mn-lt"/>
                <a:cs typeface="+mn-lt"/>
              </a:rPr>
              <a:t>مما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يجعله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يتطور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مع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البيانات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والتحديات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الجديدة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دون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الحاجة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لإعادة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برمجة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sz="2000" dirty="0"/>
          </a:p>
          <a:p>
            <a:pPr algn="r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يقدم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أمان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سيبراني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استباقي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يحمي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المؤسسات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قبل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وقوع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المخاطر</a:t>
            </a:r>
            <a:r>
              <a:rPr lang="en-US" sz="2000" dirty="0">
                <a:ea typeface="+mn-lt"/>
                <a:cs typeface="+mn-lt"/>
              </a:rPr>
              <a:t>، </a:t>
            </a:r>
            <a:r>
              <a:rPr lang="en-US" sz="2000" err="1">
                <a:ea typeface="+mn-lt"/>
                <a:cs typeface="+mn-lt"/>
              </a:rPr>
              <a:t>وهذا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عنصر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حاسم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في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المستقبل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الرقمي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sz="2000" dirty="0"/>
          </a:p>
          <a:p>
            <a:pPr algn="r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يوفر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أتمتة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ذكية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تقلل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من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الحاجة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للتدخل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البشري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وتزيد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من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الكفاءة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والإنتاجية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sz="2000" dirty="0"/>
          </a:p>
          <a:p>
            <a:pPr marL="285750" indent="-285750" algn="r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يخلق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تجربة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فريدة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للعملاء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والموظفين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عبر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التخصيص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اللحظي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والتوصيات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الذكية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sz="2000" dirty="0"/>
          </a:p>
          <a:p>
            <a:pPr algn="r">
              <a:buFont typeface="Arial"/>
              <a:buChar char="•"/>
            </a:pPr>
            <a:endParaRPr lang="en-US" sz="2000" dirty="0"/>
          </a:p>
          <a:p>
            <a:pPr algn="r">
              <a:buFont typeface="Arial"/>
              <a:buChar char="•"/>
            </a:pPr>
            <a:endParaRPr lang="en-US"/>
          </a:p>
          <a:p>
            <a:pPr algn="l">
              <a:buFont typeface="Arial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C68E283-2AE5-3B2E-6D60-8BA52F942E0C}"/>
              </a:ext>
            </a:extLst>
          </p:cNvPr>
          <p:cNvSpPr txBox="1"/>
          <p:nvPr/>
        </p:nvSpPr>
        <p:spPr>
          <a:xfrm>
            <a:off x="96414" y="5448192"/>
            <a:ext cx="11989588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b="1" err="1">
                <a:ea typeface="+mn-lt"/>
                <a:cs typeface="+mn-lt"/>
              </a:rPr>
              <a:t>وبما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أنه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لا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يمتلك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منافسين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حقيقيين</a:t>
            </a:r>
            <a:r>
              <a:rPr lang="en-US" sz="2000" b="1" dirty="0">
                <a:ea typeface="+mn-lt"/>
                <a:cs typeface="+mn-lt"/>
              </a:rPr>
              <a:t> (</a:t>
            </a:r>
            <a:r>
              <a:rPr lang="en-US" sz="2000" b="1" err="1">
                <a:ea typeface="+mn-lt"/>
                <a:cs typeface="+mn-lt"/>
              </a:rPr>
              <a:t>لأنه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نظام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تشغيل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ذكي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كامل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وليس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مجرد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برنامج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تقليدي</a:t>
            </a:r>
            <a:r>
              <a:rPr lang="en-US" sz="2000" b="1" dirty="0">
                <a:ea typeface="+mn-lt"/>
                <a:cs typeface="+mn-lt"/>
              </a:rPr>
              <a:t>)، </a:t>
            </a:r>
            <a:r>
              <a:rPr lang="en-US" sz="2000" b="1" err="1">
                <a:ea typeface="+mn-lt"/>
                <a:cs typeface="+mn-lt"/>
              </a:rPr>
              <a:t>فسيكون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له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القدرة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على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احتكار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حصة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سوقية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ضخمة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والتغلغل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بسرعة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في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مختلف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القطاعات</a:t>
            </a:r>
            <a:r>
              <a:rPr lang="en-US" sz="2000" b="1" dirty="0">
                <a:ea typeface="+mn-lt"/>
                <a:cs typeface="+mn-lt"/>
              </a:rPr>
              <a:t>، </a:t>
            </a:r>
            <a:r>
              <a:rPr lang="en-US" sz="2000" b="1" err="1">
                <a:ea typeface="+mn-lt"/>
                <a:cs typeface="+mn-lt"/>
              </a:rPr>
              <a:t>ليصبح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المعيار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الجديد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لإدارة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المنشآت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والمؤسسات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في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العصر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القادم</a:t>
            </a:r>
            <a:r>
              <a:rPr lang="en-US" sz="2000" b="1" dirty="0">
                <a:ea typeface="+mn-lt"/>
                <a:cs typeface="+mn-lt"/>
              </a:rPr>
              <a:t> </a:t>
            </a:r>
          </a:p>
          <a:p>
            <a:pPr algn="r"/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النظام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 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تم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تخصيصة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للبنك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مما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 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استطاع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ان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يعالج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المعلومات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 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الحساسة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 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في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 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داخله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وهذه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 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افضل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ميزة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لانه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المعلومات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في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المؤسسات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وخصوصا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في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البنوك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لا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تعطيها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لاحد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من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الشركات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الخارجية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 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لتعالجها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في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برامجها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الادارية</a:t>
            </a:r>
            <a:r>
              <a:rPr lang="en-US" sz="2000" b="1" dirty="0">
                <a:solidFill>
                  <a:srgbClr val="FF0000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FF0000"/>
                </a:solidFill>
                <a:ea typeface="+mn-lt"/>
                <a:cs typeface="+mn-lt"/>
              </a:rPr>
              <a:t>البنكية</a:t>
            </a:r>
            <a:r>
              <a:rPr lang="en-US" sz="2000" b="1" dirty="0">
                <a:ea typeface="+mn-lt"/>
                <a:cs typeface="+mn-lt"/>
              </a:rPr>
              <a:t>.</a:t>
            </a:r>
            <a:endParaRPr lang="en-US" sz="2000" b="1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468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computer circuit board with blue lights&#10;&#10;AI-generated content may be incorrect.">
            <a:extLst>
              <a:ext uri="{FF2B5EF4-FFF2-40B4-BE49-F238E27FC236}">
                <a16:creationId xmlns:a16="http://schemas.microsoft.com/office/drawing/2014/main" id="{A5044114-08FE-CCA3-5752-A307879E8C0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/>
          <a:stretch>
            <a:fillRect/>
          </a:stretch>
        </p:blipFill>
        <p:spPr>
          <a:xfrm>
            <a:off x="20" y="-28745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92780-D7E6-5B4D-F19D-AA347033D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6758" y="280474"/>
            <a:ext cx="4985551" cy="7921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b="1">
                <a:solidFill>
                  <a:srgbClr val="FF510D"/>
                </a:solidFill>
                <a:ea typeface="+mj-lt"/>
                <a:cs typeface="+mj-lt"/>
              </a:rPr>
              <a:t>Stark X </a:t>
            </a:r>
            <a:r>
              <a:rPr lang="en-US" b="1" err="1">
                <a:solidFill>
                  <a:srgbClr val="FF510D"/>
                </a:solidFill>
                <a:ea typeface="+mj-lt"/>
                <a:cs typeface="+mj-lt"/>
              </a:rPr>
              <a:t>أدوار</a:t>
            </a:r>
            <a:r>
              <a:rPr lang="en-US" b="1">
                <a:solidFill>
                  <a:srgbClr val="FF510D"/>
                </a:solidFill>
                <a:ea typeface="+mj-lt"/>
                <a:cs typeface="+mj-lt"/>
              </a:rPr>
              <a:t> </a:t>
            </a:r>
            <a:r>
              <a:rPr lang="en-US" b="1" err="1">
                <a:solidFill>
                  <a:srgbClr val="FF510D"/>
                </a:solidFill>
                <a:ea typeface="+mj-lt"/>
                <a:cs typeface="+mj-lt"/>
              </a:rPr>
              <a:t>فريق</a:t>
            </a:r>
            <a:r>
              <a:rPr lang="en-US" sz="5000">
                <a:solidFill>
                  <a:srgbClr val="FF510D"/>
                </a:solidFill>
                <a:ea typeface="+mj-lt"/>
                <a:cs typeface="+mj-lt"/>
              </a:rPr>
              <a:t> </a:t>
            </a:r>
            <a:endParaRPr lang="en-US">
              <a:solidFill>
                <a:srgbClr val="FF510D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FE32252-479C-7497-62ED-B8314100D7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7686" y="1546831"/>
            <a:ext cx="1398335" cy="13329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8E2DE3-B0A7-912D-90B0-8B8959DAEC42}"/>
              </a:ext>
            </a:extLst>
          </p:cNvPr>
          <p:cNvSpPr txBox="1"/>
          <p:nvPr/>
        </p:nvSpPr>
        <p:spPr>
          <a:xfrm>
            <a:off x="2050144" y="1412062"/>
            <a:ext cx="332527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err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ليان</a:t>
            </a:r>
            <a:r>
              <a:rPr lang="en-US" sz="3200" b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اسمر</a:t>
            </a:r>
            <a:endParaRPr lang="en-US" sz="3200" b="1">
              <a:solidFill>
                <a:srgbClr val="FF510D"/>
              </a:solidFill>
              <a:latin typeface="Arial Rounded MT Bold"/>
              <a:ea typeface="ADLaM Display"/>
              <a:cs typeface="ADLaM Display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66D739-BC49-06CA-3EC3-06034D5B5CAB}"/>
              </a:ext>
            </a:extLst>
          </p:cNvPr>
          <p:cNvSpPr txBox="1"/>
          <p:nvPr/>
        </p:nvSpPr>
        <p:spPr>
          <a:xfrm>
            <a:off x="1551729" y="2007010"/>
            <a:ext cx="376857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 err="1">
                <a:solidFill>
                  <a:srgbClr val="FFFFFF"/>
                </a:solidFill>
                <a:latin typeface="Gill Sans MT"/>
                <a:ea typeface="+mn-lt"/>
                <a:cs typeface="EucrosiaUPC"/>
              </a:rPr>
              <a:t>الواجهة</a:t>
            </a:r>
            <a:r>
              <a:rPr lang="en-US" sz="2000" dirty="0">
                <a:solidFill>
                  <a:srgbClr val="FFFFFF"/>
                </a:solidFill>
                <a:latin typeface="Gill Sans MT"/>
                <a:ea typeface="+mn-lt"/>
                <a:cs typeface="EucrosiaUPC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ill Sans MT"/>
                <a:ea typeface="+mn-lt"/>
                <a:cs typeface="EucrosiaUPC"/>
              </a:rPr>
              <a:t>الأمامية</a:t>
            </a:r>
            <a:r>
              <a:rPr lang="en-US" sz="2000" dirty="0">
                <a:solidFill>
                  <a:srgbClr val="FFFFFF"/>
                </a:solidFill>
                <a:latin typeface="Gill Sans MT"/>
                <a:ea typeface="+mn-lt"/>
                <a:cs typeface="EucrosiaUPC"/>
              </a:rPr>
              <a:t> (Frontend)</a:t>
            </a:r>
            <a:endParaRPr lang="en-US" sz="2000" dirty="0">
              <a:solidFill>
                <a:srgbClr val="FFFFFF"/>
              </a:solidFill>
              <a:latin typeface="Gill Sans MT"/>
              <a:cs typeface="EucrosiaUPC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F6C111-A1C2-5B7C-C3B4-CD7046294EB3}"/>
              </a:ext>
            </a:extLst>
          </p:cNvPr>
          <p:cNvSpPr txBox="1"/>
          <p:nvPr/>
        </p:nvSpPr>
        <p:spPr>
          <a:xfrm>
            <a:off x="2048088" y="2399650"/>
            <a:ext cx="354333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مسؤولة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عن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تطوير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واجهة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المستخدم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وتجربة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المستخدم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الرسومية</a:t>
            </a:r>
            <a:endParaRPr lang="en-US" sz="2000">
              <a:solidFill>
                <a:srgbClr val="FFFFFF"/>
              </a:solidFill>
              <a:latin typeface="Berlin Sans FB"/>
            </a:endParaRPr>
          </a:p>
        </p:txBody>
      </p:sp>
      <p:pic>
        <p:nvPicPr>
          <p:cNvPr id="14" name="Picture 13" descr="A logo of a computer server&#10;&#10;AI-generated content may be incorrect.">
            <a:extLst>
              <a:ext uri="{FF2B5EF4-FFF2-40B4-BE49-F238E27FC236}">
                <a16:creationId xmlns:a16="http://schemas.microsoft.com/office/drawing/2014/main" id="{800EAB8B-D03C-A27D-6FD7-F4F7CD573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439" y="1545566"/>
            <a:ext cx="1346442" cy="133709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C4C02E0-ECAC-82FF-1ECE-36794150B2B0}"/>
              </a:ext>
            </a:extLst>
          </p:cNvPr>
          <p:cNvSpPr txBox="1"/>
          <p:nvPr/>
        </p:nvSpPr>
        <p:spPr>
          <a:xfrm>
            <a:off x="8226657" y="1406312"/>
            <a:ext cx="328214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err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احمد</a:t>
            </a:r>
            <a:r>
              <a:rPr lang="en-US" sz="3200" b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عفانه</a:t>
            </a:r>
            <a:endParaRPr lang="en-US" b="1">
              <a:latin typeface="Arial Rounded MT Bold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2C3EB0-A712-0990-B49C-E27C20F32608}"/>
              </a:ext>
            </a:extLst>
          </p:cNvPr>
          <p:cNvSpPr txBox="1"/>
          <p:nvPr/>
        </p:nvSpPr>
        <p:spPr>
          <a:xfrm>
            <a:off x="8692551" y="1978325"/>
            <a:ext cx="399402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 err="1">
                <a:solidFill>
                  <a:srgbClr val="FFFFFF"/>
                </a:solidFill>
                <a:latin typeface="Gill Sans MT"/>
                <a:ea typeface="+mn-lt"/>
                <a:cs typeface="+mn-lt"/>
              </a:rPr>
              <a:t>الواجهة</a:t>
            </a:r>
            <a:r>
              <a:rPr lang="en-US" sz="2000" dirty="0">
                <a:solidFill>
                  <a:srgbClr val="FFFFFF"/>
                </a:solidFill>
                <a:latin typeface="Gill Sans MT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ill Sans MT"/>
                <a:ea typeface="+mn-lt"/>
                <a:cs typeface="+mn-lt"/>
              </a:rPr>
              <a:t>الخلفية</a:t>
            </a:r>
            <a:r>
              <a:rPr lang="en-US" sz="2000" dirty="0">
                <a:solidFill>
                  <a:srgbClr val="FFFFFF"/>
                </a:solidFill>
                <a:latin typeface="Gill Sans MT"/>
                <a:ea typeface="+mn-lt"/>
                <a:cs typeface="+mn-lt"/>
              </a:rPr>
              <a:t> (Backend)</a:t>
            </a:r>
            <a:endParaRPr lang="en-US" dirty="0">
              <a:latin typeface="Gill Sans MT"/>
              <a:ea typeface="+mn-lt"/>
              <a:cs typeface="+mn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E0CEE4-6A70-D75A-E293-4E1442ECE1DD}"/>
              </a:ext>
            </a:extLst>
          </p:cNvPr>
          <p:cNvSpPr txBox="1"/>
          <p:nvPr/>
        </p:nvSpPr>
        <p:spPr>
          <a:xfrm>
            <a:off x="8232477" y="2388080"/>
            <a:ext cx="351957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مسؤول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عن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تطوير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وإدارة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الخوادم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وقواعد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البيانات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والبنية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التحتية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للتطبيق</a:t>
            </a:r>
            <a:endParaRPr lang="en-US">
              <a:latin typeface="Berlin Sans FB"/>
            </a:endParaRPr>
          </a:p>
        </p:txBody>
      </p:sp>
      <p:pic>
        <p:nvPicPr>
          <p:cNvPr id="20" name="Picture 19" descr="A white circle with blue and black design&#10;&#10;AI-generated content may be incorrect.">
            <a:extLst>
              <a:ext uri="{FF2B5EF4-FFF2-40B4-BE49-F238E27FC236}">
                <a16:creationId xmlns:a16="http://schemas.microsoft.com/office/drawing/2014/main" id="{C82847BA-B6F4-B0A1-809D-50AB05EBA8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970" y="4334773"/>
            <a:ext cx="1360819" cy="132271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89BD124-87FE-AFAD-25C1-D913BE293AC2}"/>
              </a:ext>
            </a:extLst>
          </p:cNvPr>
          <p:cNvSpPr txBox="1"/>
          <p:nvPr/>
        </p:nvSpPr>
        <p:spPr>
          <a:xfrm>
            <a:off x="2317563" y="4339293"/>
            <a:ext cx="305210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err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محمد</a:t>
            </a:r>
            <a:r>
              <a:rPr lang="en-US" sz="3200" b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جلبوش</a:t>
            </a:r>
            <a:endParaRPr lang="en-US" b="1">
              <a:latin typeface="Arial Rounded MT Bold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E84DCA-4259-E361-670C-2ABD516F8ED2}"/>
              </a:ext>
            </a:extLst>
          </p:cNvPr>
          <p:cNvSpPr txBox="1"/>
          <p:nvPr/>
        </p:nvSpPr>
        <p:spPr>
          <a:xfrm>
            <a:off x="2251495" y="4860986"/>
            <a:ext cx="307387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err="1">
                <a:solidFill>
                  <a:srgbClr val="FFFFFF"/>
                </a:solidFill>
                <a:latin typeface="Gill Sans MT"/>
                <a:ea typeface="+mn-lt"/>
                <a:cs typeface="+mn-lt"/>
              </a:rPr>
              <a:t>الأتمتة</a:t>
            </a:r>
            <a:r>
              <a:rPr lang="en-US" sz="2000">
                <a:solidFill>
                  <a:srgbClr val="FFFFFF"/>
                </a:solidFill>
                <a:latin typeface="Gill Sans MT"/>
                <a:ea typeface="+mn-lt"/>
                <a:cs typeface="+mn-lt"/>
              </a:rPr>
              <a:t> (Automation)</a:t>
            </a:r>
            <a:endParaRPr lang="en-US" sz="2000">
              <a:latin typeface="Gill Sans MT"/>
              <a:ea typeface="+mn-lt"/>
              <a:cs typeface="+mn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5847EA-B967-6FFB-F1A7-436F46CEEAF7}"/>
              </a:ext>
            </a:extLst>
          </p:cNvPr>
          <p:cNvSpPr txBox="1"/>
          <p:nvPr/>
        </p:nvSpPr>
        <p:spPr>
          <a:xfrm>
            <a:off x="2553419" y="5299495"/>
            <a:ext cx="305950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مسؤول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عن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أتمتة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العمليات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وتطوير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سير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العمل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الآلي</a:t>
            </a:r>
            <a:endParaRPr lang="en-US">
              <a:latin typeface="Berlin Sans FB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0E48D1B-18E3-2ED6-8D16-D44CE64E6180}"/>
              </a:ext>
            </a:extLst>
          </p:cNvPr>
          <p:cNvSpPr txBox="1"/>
          <p:nvPr/>
        </p:nvSpPr>
        <p:spPr>
          <a:xfrm>
            <a:off x="7829910" y="4293079"/>
            <a:ext cx="454036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err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سدره</a:t>
            </a:r>
            <a:r>
              <a:rPr lang="en-US" sz="3200" b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ابو</a:t>
            </a:r>
            <a:r>
              <a:rPr lang="en-US" sz="3200" b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rgbClr val="FF510D"/>
                </a:solidFill>
                <a:latin typeface="Arial Rounded MT Bold"/>
                <a:ea typeface="+mn-lt"/>
                <a:cs typeface="+mn-lt"/>
              </a:rPr>
              <a:t>مريش</a:t>
            </a:r>
            <a:endParaRPr lang="en-US" b="1" err="1">
              <a:latin typeface="Arial Rounded MT Bold"/>
            </a:endParaRPr>
          </a:p>
        </p:txBody>
      </p:sp>
      <p:pic>
        <p:nvPicPr>
          <p:cNvPr id="26" name="Picture 25" descr="A logo of a microphone&#10;&#10;AI-generated content may be incorrect.">
            <a:extLst>
              <a:ext uri="{FF2B5EF4-FFF2-40B4-BE49-F238E27FC236}">
                <a16:creationId xmlns:a16="http://schemas.microsoft.com/office/drawing/2014/main" id="{730E97E8-BD77-E77E-19D5-659C0773A2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7063" y="4234133"/>
            <a:ext cx="1360819" cy="135147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B3B0096-5C20-EBDB-F978-B562A3E18FAD}"/>
              </a:ext>
            </a:extLst>
          </p:cNvPr>
          <p:cNvSpPr txBox="1"/>
          <p:nvPr/>
        </p:nvSpPr>
        <p:spPr>
          <a:xfrm>
            <a:off x="7916174" y="4882552"/>
            <a:ext cx="360584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 err="1">
                <a:solidFill>
                  <a:srgbClr val="FFFFFF"/>
                </a:solidFill>
                <a:latin typeface="Gill Sans MT"/>
                <a:ea typeface="+mn-lt"/>
                <a:cs typeface="+mn-lt"/>
              </a:rPr>
              <a:t>وكيل</a:t>
            </a:r>
            <a:r>
              <a:rPr lang="en-US" sz="2000" dirty="0">
                <a:solidFill>
                  <a:srgbClr val="FFFFFF"/>
                </a:solidFill>
                <a:latin typeface="Gill Sans MT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Gill Sans MT"/>
                <a:ea typeface="+mn-lt"/>
                <a:cs typeface="+mn-lt"/>
              </a:rPr>
              <a:t>الصوت</a:t>
            </a:r>
            <a:r>
              <a:rPr lang="en-US" sz="2000" dirty="0">
                <a:solidFill>
                  <a:srgbClr val="FFFFFF"/>
                </a:solidFill>
                <a:latin typeface="Gill Sans MT"/>
                <a:ea typeface="+mn-lt"/>
                <a:cs typeface="+mn-lt"/>
              </a:rPr>
              <a:t> (Voice Agent)</a:t>
            </a:r>
            <a:endParaRPr lang="en-US" dirty="0">
              <a:latin typeface="Gill Sans MT"/>
              <a:ea typeface="+mn-lt"/>
              <a:cs typeface="+mn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DCE43-316D-6DC9-2A89-13C60D6C0A83}"/>
              </a:ext>
            </a:extLst>
          </p:cNvPr>
          <p:cNvSpPr txBox="1"/>
          <p:nvPr/>
        </p:nvSpPr>
        <p:spPr>
          <a:xfrm>
            <a:off x="7916174" y="5285117"/>
            <a:ext cx="383587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مسؤولة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عن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تطوير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وتحسين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تقنيات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التعرف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على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الصوت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والتفاعل</a:t>
            </a:r>
            <a:r>
              <a:rPr lang="en-US" sz="2000" dirty="0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Berlin Sans FB"/>
                <a:ea typeface="+mn-lt"/>
                <a:cs typeface="+mn-lt"/>
              </a:rPr>
              <a:t>الصوتي</a:t>
            </a:r>
            <a:endParaRPr lang="en-US" dirty="0">
              <a:latin typeface="Berlin Sans FB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B66BC36-23BC-D2A2-DE99-FEC135DBE5E4}"/>
              </a:ext>
            </a:extLst>
          </p:cNvPr>
          <p:cNvCxnSpPr/>
          <p:nvPr/>
        </p:nvCxnSpPr>
        <p:spPr>
          <a:xfrm>
            <a:off x="6021293" y="1210234"/>
            <a:ext cx="14941" cy="5020235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44738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9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7" grpId="0"/>
      <p:bldP spid="18" grpId="0"/>
      <p:bldP spid="19" grpId="0"/>
      <p:bldP spid="22" grpId="0"/>
      <p:bldP spid="23" grpId="0"/>
      <p:bldP spid="24" grpId="0"/>
      <p:bldP spid="25" grpId="0"/>
      <p:bldP spid="27" grpId="0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54F48-6771-E665-A2E0-217EF6B48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978" y="2417103"/>
            <a:ext cx="5291663" cy="16287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084E65"/>
                </a:solidFill>
                <a:ea typeface="+mj-lt"/>
                <a:cs typeface="+mj-lt"/>
              </a:rPr>
              <a:t>Project name : Stark X</a:t>
            </a:r>
            <a:endParaRPr lang="en-US">
              <a:solidFill>
                <a:srgbClr val="084E65"/>
              </a:solidFill>
            </a:endParaRPr>
          </a:p>
        </p:txBody>
      </p:sp>
      <p:pic>
        <p:nvPicPr>
          <p:cNvPr id="4" name="Content Placeholder 3" descr="A logo with a brain and text&#10;&#10;AI-generated content may be incorrect.">
            <a:extLst>
              <a:ext uri="{FF2B5EF4-FFF2-40B4-BE49-F238E27FC236}">
                <a16:creationId xmlns:a16="http://schemas.microsoft.com/office/drawing/2014/main" id="{26CCE6C4-1BF4-7032-3DA9-F679D97FCC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06" r="5585"/>
          <a:stretch>
            <a:fillRect/>
          </a:stretch>
        </p:blipFill>
        <p:spPr>
          <a:xfrm>
            <a:off x="2" y="1587"/>
            <a:ext cx="6642338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75653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robot with a brain&#10;&#10;AI-generated content may be incorrect.">
            <a:extLst>
              <a:ext uri="{FF2B5EF4-FFF2-40B4-BE49-F238E27FC236}">
                <a16:creationId xmlns:a16="http://schemas.microsoft.com/office/drawing/2014/main" id="{6215F22A-15AD-5EAD-38E0-350ED482DE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00" r="5738" b="2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4B3FBC-8A1F-EF17-67A5-97435DA71244}"/>
              </a:ext>
            </a:extLst>
          </p:cNvPr>
          <p:cNvSpPr/>
          <p:nvPr/>
        </p:nvSpPr>
        <p:spPr>
          <a:xfrm>
            <a:off x="1691" y="0"/>
            <a:ext cx="6094308" cy="6858000"/>
          </a:xfrm>
          <a:prstGeom prst="rect">
            <a:avLst/>
          </a:prstGeom>
          <a:solidFill>
            <a:srgbClr val="293A4A"/>
          </a:solidFill>
          <a:ln>
            <a:solidFill>
              <a:srgbClr val="353D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STARK X</a:t>
            </a:r>
            <a:endParaRPr lang="en-US" dirty="0"/>
          </a:p>
          <a:p>
            <a:pPr algn="ctr"/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 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رفيقك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الذكي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ونظامك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الموحد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لإدارة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المنشآت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،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بإستبدل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الأنظمة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التقليدية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ليمنحك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 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توفيرا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 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هائلاً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في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التكاليف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التشغيلية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،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مع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جودة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ومميزات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عالية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غير</a:t>
            </a:r>
            <a:r>
              <a:rPr lang="en-US" sz="3600" b="1" dirty="0">
                <a:solidFill>
                  <a:srgbClr val="FFBD7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rgbClr val="FFBD71"/>
                </a:solidFill>
                <a:ea typeface="+mn-lt"/>
                <a:cs typeface="+mn-lt"/>
              </a:rPr>
              <a:t>مسبوقة</a:t>
            </a:r>
            <a:endParaRPr lang="en-US" sz="3600" b="1" dirty="0">
              <a:solidFill>
                <a:srgbClr val="FFB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742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2D53779-0368-8A9A-F5B0-3E309571C651}"/>
              </a:ext>
            </a:extLst>
          </p:cNvPr>
          <p:cNvSpPr/>
          <p:nvPr/>
        </p:nvSpPr>
        <p:spPr>
          <a:xfrm>
            <a:off x="4639376" y="5118901"/>
            <a:ext cx="3243362" cy="1500601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ar-AE" dirty="0">
              <a:cs typeface="Arial"/>
            </a:endParaRPr>
          </a:p>
        </p:txBody>
      </p:sp>
      <p:pic>
        <p:nvPicPr>
          <p:cNvPr id="4" name="Picture 3" descr="A close up of a circuit board&#10;&#10;AI-generated content may be incorrect.">
            <a:extLst>
              <a:ext uri="{FF2B5EF4-FFF2-40B4-BE49-F238E27FC236}">
                <a16:creationId xmlns:a16="http://schemas.microsoft.com/office/drawing/2014/main" id="{58927032-9097-425B-6910-69D1C437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5418" b="12165"/>
          <a:stretch>
            <a:fillRect/>
          </a:stretch>
        </p:blipFill>
        <p:spPr>
          <a:xfrm>
            <a:off x="21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135811" y="928"/>
            <a:ext cx="14664905" cy="1117726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  <a:ea typeface="+mj-lt"/>
                <a:cs typeface="+mj-lt"/>
              </a:rPr>
              <a:t>المشكلة</a:t>
            </a:r>
            <a:r>
              <a:rPr lang="en-US" dirty="0">
                <a:solidFill>
                  <a:srgbClr val="FFFFFF"/>
                </a:solidFill>
                <a:ea typeface="+mj-lt"/>
                <a:cs typeface="+mj-lt"/>
              </a:rPr>
              <a:t>: </a:t>
            </a:r>
            <a:r>
              <a:rPr lang="en-US" dirty="0" err="1">
                <a:solidFill>
                  <a:srgbClr val="FFFFFF"/>
                </a:solidFill>
                <a:ea typeface="+mj-lt"/>
                <a:cs typeface="+mj-lt"/>
              </a:rPr>
              <a:t>تعقيد</a:t>
            </a:r>
            <a:r>
              <a:rPr lang="en-US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dirty="0" err="1">
                <a:solidFill>
                  <a:srgbClr val="FFFFFF"/>
                </a:solidFill>
                <a:ea typeface="+mj-lt"/>
                <a:cs typeface="+mj-lt"/>
              </a:rPr>
              <a:t>وتكلفة</a:t>
            </a:r>
            <a:r>
              <a:rPr lang="en-US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dirty="0" err="1">
                <a:solidFill>
                  <a:srgbClr val="FFFFFF"/>
                </a:solidFill>
                <a:ea typeface="+mj-lt"/>
                <a:cs typeface="+mj-lt"/>
              </a:rPr>
              <a:t>الأنظمة</a:t>
            </a:r>
            <a:r>
              <a:rPr lang="en-US" dirty="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dirty="0" err="1">
                <a:solidFill>
                  <a:srgbClr val="FFFFFF"/>
                </a:solidFill>
                <a:ea typeface="+mj-lt"/>
                <a:cs typeface="+mj-lt"/>
              </a:rPr>
              <a:t>التقليدية</a:t>
            </a:r>
            <a:endParaRPr lang="en-US" dirty="0" err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0491" y="3555556"/>
            <a:ext cx="4356339" cy="4801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800" b="1" err="1">
                <a:solidFill>
                  <a:srgbClr val="01A1FF"/>
                </a:solidFill>
                <a:latin typeface="Arial Rounded MT Bold"/>
                <a:ea typeface="+mn-lt"/>
                <a:cs typeface="+mn-lt"/>
              </a:rPr>
              <a:t>التأثير</a:t>
            </a:r>
            <a:r>
              <a:rPr lang="en-US" sz="2800" b="1" dirty="0">
                <a:solidFill>
                  <a:srgbClr val="01A1FF"/>
                </a:solidFill>
                <a:latin typeface="Arial Rounded MT Bold"/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01A1FF"/>
                </a:solidFill>
                <a:latin typeface="Arial Rounded MT Bold"/>
                <a:ea typeface="+mn-lt"/>
                <a:cs typeface="+mn-lt"/>
              </a:rPr>
              <a:t>على</a:t>
            </a:r>
            <a:r>
              <a:rPr lang="en-US" sz="2800" b="1" dirty="0">
                <a:solidFill>
                  <a:srgbClr val="01A1FF"/>
                </a:solidFill>
                <a:latin typeface="Arial Rounded MT Bold"/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01A1FF"/>
                </a:solidFill>
                <a:latin typeface="Arial Rounded MT Bold"/>
                <a:ea typeface="+mn-lt"/>
                <a:cs typeface="+mn-lt"/>
              </a:rPr>
              <a:t>الأعمال</a:t>
            </a:r>
            <a:r>
              <a:rPr lang="en-US" sz="2800" b="1" dirty="0">
                <a:solidFill>
                  <a:srgbClr val="01A1FF"/>
                </a:solidFill>
                <a:latin typeface="Arial Rounded MT Bold"/>
                <a:ea typeface="+mn-lt"/>
                <a:cs typeface="+mn-lt"/>
              </a:rPr>
              <a:t> </a:t>
            </a:r>
            <a:endParaRPr lang="en-US" sz="2800" b="1">
              <a:solidFill>
                <a:srgbClr val="01A1FF"/>
              </a:solidFill>
              <a:latin typeface="Arial Rounded MT Bold"/>
            </a:endParaRPr>
          </a:p>
        </p:txBody>
      </p:sp>
      <p:pic>
        <p:nvPicPr>
          <p:cNvPr id="5" name="Picture 4" descr="A blue triangle with a exclamation mark&#10;&#10;AI-generated content may be incorrect.">
            <a:extLst>
              <a:ext uri="{FF2B5EF4-FFF2-40B4-BE49-F238E27FC236}">
                <a16:creationId xmlns:a16="http://schemas.microsoft.com/office/drawing/2014/main" id="{52E2486C-5EF6-7146-6F8E-CDD844B27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9705" y="1433423"/>
            <a:ext cx="655608" cy="655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5677BE-1728-F4C3-1F54-4E8A9AD1CA28}"/>
              </a:ext>
            </a:extLst>
          </p:cNvPr>
          <p:cNvSpPr txBox="1"/>
          <p:nvPr/>
        </p:nvSpPr>
        <p:spPr>
          <a:xfrm>
            <a:off x="6823495" y="1491626"/>
            <a:ext cx="435346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800" b="1" dirty="0" err="1">
                <a:solidFill>
                  <a:srgbClr val="01A1FF"/>
                </a:solidFill>
                <a:latin typeface="Arial Rounded MT Bold"/>
              </a:rPr>
              <a:t>تحديات</a:t>
            </a:r>
            <a:r>
              <a:rPr lang="en-US" sz="2800" b="1" dirty="0">
                <a:solidFill>
                  <a:srgbClr val="01A1FF"/>
                </a:solidFill>
                <a:latin typeface="Arial Rounded MT Bold"/>
              </a:rPr>
              <a:t> </a:t>
            </a:r>
            <a:r>
              <a:rPr lang="en-US" sz="2800" b="1" dirty="0" err="1">
                <a:solidFill>
                  <a:srgbClr val="01A1FF"/>
                </a:solidFill>
                <a:latin typeface="Arial Rounded MT Bold"/>
              </a:rPr>
              <a:t>الأنظمة</a:t>
            </a:r>
            <a:r>
              <a:rPr lang="en-US" sz="2800" b="1" dirty="0">
                <a:solidFill>
                  <a:srgbClr val="01A1FF"/>
                </a:solidFill>
                <a:latin typeface="Arial Rounded MT Bold"/>
              </a:rPr>
              <a:t> </a:t>
            </a:r>
            <a:r>
              <a:rPr lang="en-US" sz="2800" b="1" dirty="0" err="1">
                <a:solidFill>
                  <a:srgbClr val="01A1FF"/>
                </a:solidFill>
                <a:latin typeface="Arial Rounded MT Bold"/>
              </a:rPr>
              <a:t>التقليدية</a:t>
            </a:r>
            <a:r>
              <a:rPr lang="en-US" sz="2800" b="1" dirty="0">
                <a:solidFill>
                  <a:srgbClr val="01A1FF"/>
                </a:solidFill>
                <a:latin typeface="Arial Rounded MT Bold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FB0AB5-1D6D-899F-5BB4-DBDE3EBEF037}"/>
              </a:ext>
            </a:extLst>
          </p:cNvPr>
          <p:cNvSpPr txBox="1"/>
          <p:nvPr/>
        </p:nvSpPr>
        <p:spPr>
          <a:xfrm>
            <a:off x="4288682" y="2293047"/>
            <a:ext cx="748772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b="1" err="1">
                <a:latin typeface="Aptos Display"/>
                <a:ea typeface="+mn-lt"/>
                <a:cs typeface="+mn-lt"/>
              </a:rPr>
              <a:t>تعتمد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المؤسسات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والشركات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على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مجموعة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من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الأنظمة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المنفصلة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والمعزولة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مثل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أنظمة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تخطيط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موارد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المؤسسات</a:t>
            </a:r>
            <a:r>
              <a:rPr lang="en-US" b="1" dirty="0">
                <a:latin typeface="Aptos Display"/>
                <a:ea typeface="+mn-lt"/>
                <a:cs typeface="+mn-lt"/>
              </a:rPr>
              <a:t> (ERP)، </a:t>
            </a:r>
            <a:r>
              <a:rPr lang="en-US" b="1" err="1">
                <a:latin typeface="Aptos Display"/>
                <a:ea typeface="+mn-lt"/>
                <a:cs typeface="+mn-lt"/>
              </a:rPr>
              <a:t>وإدارة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علاقات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العملاء</a:t>
            </a:r>
            <a:r>
              <a:rPr lang="en-US" b="1" dirty="0">
                <a:latin typeface="Aptos Display"/>
                <a:ea typeface="+mn-lt"/>
                <a:cs typeface="+mn-lt"/>
              </a:rPr>
              <a:t> (CRM)، </a:t>
            </a:r>
            <a:r>
              <a:rPr lang="en-US" b="1" err="1">
                <a:latin typeface="Aptos Display"/>
                <a:ea typeface="+mn-lt"/>
                <a:cs typeface="+mn-lt"/>
              </a:rPr>
              <a:t>وإدارة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الموارد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البشرية</a:t>
            </a:r>
            <a:r>
              <a:rPr lang="en-US" b="1" dirty="0">
                <a:latin typeface="Aptos Display"/>
                <a:ea typeface="+mn-lt"/>
                <a:cs typeface="+mn-lt"/>
              </a:rPr>
              <a:t> (HRMS) </a:t>
            </a:r>
            <a:r>
              <a:rPr lang="en-US" b="1" err="1">
                <a:latin typeface="Aptos Display"/>
                <a:ea typeface="+mn-lt"/>
                <a:cs typeface="+mn-lt"/>
              </a:rPr>
              <a:t>وغيرها</a:t>
            </a:r>
            <a:r>
              <a:rPr lang="en-US" b="1" dirty="0">
                <a:latin typeface="Aptos Display"/>
                <a:ea typeface="+mn-lt"/>
                <a:cs typeface="+mn-lt"/>
              </a:rPr>
              <a:t>. </a:t>
            </a:r>
            <a:r>
              <a:rPr lang="en-US" b="1" err="1">
                <a:latin typeface="Aptos Display"/>
                <a:ea typeface="+mn-lt"/>
                <a:cs typeface="+mn-lt"/>
              </a:rPr>
              <a:t>هذه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الأنظمة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المتعددة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تخلق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تحديات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كبيرة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من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حيث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التكامل</a:t>
            </a:r>
            <a:r>
              <a:rPr lang="en-US" b="1" dirty="0">
                <a:latin typeface="Aptos Display"/>
                <a:ea typeface="+mn-lt"/>
                <a:cs typeface="+mn-lt"/>
              </a:rPr>
              <a:t>، </a:t>
            </a:r>
            <a:r>
              <a:rPr lang="en-US" b="1" err="1">
                <a:latin typeface="Aptos Display"/>
                <a:ea typeface="+mn-lt"/>
                <a:cs typeface="+mn-lt"/>
              </a:rPr>
              <a:t>التكلفة</a:t>
            </a:r>
            <a:r>
              <a:rPr lang="en-US" b="1" dirty="0">
                <a:latin typeface="Aptos Display"/>
                <a:ea typeface="+mn-lt"/>
                <a:cs typeface="+mn-lt"/>
              </a:rPr>
              <a:t>، </a:t>
            </a:r>
            <a:r>
              <a:rPr lang="en-US" b="1" err="1">
                <a:latin typeface="Aptos Display"/>
                <a:ea typeface="+mn-lt"/>
                <a:cs typeface="+mn-lt"/>
              </a:rPr>
              <a:t>والكفاءة</a:t>
            </a:r>
            <a:r>
              <a:rPr lang="en-US" b="1" dirty="0">
                <a:latin typeface="Aptos Display"/>
                <a:ea typeface="+mn-lt"/>
                <a:cs typeface="+mn-lt"/>
              </a:rPr>
              <a:t>. </a:t>
            </a:r>
            <a:endParaRPr lang="en-US" b="1">
              <a:latin typeface="Aptos Display"/>
            </a:endParaRPr>
          </a:p>
        </p:txBody>
      </p:sp>
      <p:pic>
        <p:nvPicPr>
          <p:cNvPr id="14" name="Picture 13" descr="A diagram of a company&amp;#39;s company&#10;&#10;AI-generated content may be incorrect.">
            <a:extLst>
              <a:ext uri="{FF2B5EF4-FFF2-40B4-BE49-F238E27FC236}">
                <a16:creationId xmlns:a16="http://schemas.microsoft.com/office/drawing/2014/main" id="{484AA6BC-580B-6382-764B-C6169B33BF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491" y="1236452"/>
            <a:ext cx="3263661" cy="3206151"/>
          </a:xfrm>
          <a:prstGeom prst="rect">
            <a:avLst/>
          </a:prstGeom>
        </p:spPr>
      </p:pic>
      <p:pic>
        <p:nvPicPr>
          <p:cNvPr id="15" name="Picture 14" descr="A blue line with a black background&#10;&#10;AI-generated content may be incorrect.">
            <a:extLst>
              <a:ext uri="{FF2B5EF4-FFF2-40B4-BE49-F238E27FC236}">
                <a16:creationId xmlns:a16="http://schemas.microsoft.com/office/drawing/2014/main" id="{3D2C6C25-E96C-1526-796A-80106CC1DC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74082" y="3431875"/>
            <a:ext cx="612476" cy="6268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5FEB4D7-C1EF-9C44-C367-A418D5100E2C}"/>
              </a:ext>
            </a:extLst>
          </p:cNvPr>
          <p:cNvSpPr txBox="1"/>
          <p:nvPr/>
        </p:nvSpPr>
        <p:spPr>
          <a:xfrm>
            <a:off x="4129403" y="4079424"/>
            <a:ext cx="753086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b="1" err="1">
                <a:latin typeface="Aptos Display"/>
                <a:ea typeface="+mn-lt"/>
                <a:cs typeface="+mn-lt"/>
              </a:rPr>
              <a:t>تؤدي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هذه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التحديات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إلى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تباطؤ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في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اتخاذ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القرارات</a:t>
            </a:r>
            <a:r>
              <a:rPr lang="en-US" b="1" dirty="0">
                <a:latin typeface="Aptos Display"/>
                <a:ea typeface="+mn-lt"/>
                <a:cs typeface="+mn-lt"/>
              </a:rPr>
              <a:t>، </a:t>
            </a:r>
            <a:r>
              <a:rPr lang="en-US" b="1" err="1">
                <a:latin typeface="Aptos Display"/>
                <a:ea typeface="+mn-lt"/>
                <a:cs typeface="+mn-lt"/>
              </a:rPr>
              <a:t>وزيادة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في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التكاليف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التشغيلية</a:t>
            </a:r>
            <a:r>
              <a:rPr lang="en-US" b="1" dirty="0">
                <a:latin typeface="Aptos Display"/>
                <a:ea typeface="+mn-lt"/>
                <a:cs typeface="+mn-lt"/>
              </a:rPr>
              <a:t>، </a:t>
            </a:r>
            <a:r>
              <a:rPr lang="en-US" b="1" err="1">
                <a:latin typeface="Aptos Display"/>
                <a:ea typeface="+mn-lt"/>
                <a:cs typeface="+mn-lt"/>
              </a:rPr>
              <a:t>وانخفاض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في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الإنتاجية</a:t>
            </a:r>
            <a:r>
              <a:rPr lang="en-US" b="1" dirty="0">
                <a:latin typeface="Aptos Display"/>
                <a:ea typeface="+mn-lt"/>
                <a:cs typeface="+mn-lt"/>
              </a:rPr>
              <a:t>، </a:t>
            </a:r>
            <a:r>
              <a:rPr lang="en-US" b="1" err="1">
                <a:latin typeface="Aptos Display"/>
                <a:ea typeface="+mn-lt"/>
                <a:cs typeface="+mn-lt"/>
              </a:rPr>
              <a:t>مما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يؤثر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سلباً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على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القدرة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التنافسية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للمؤسسات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في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سوق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سريع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التغير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يتطلب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المرونة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والاستجابة</a:t>
            </a:r>
            <a:r>
              <a:rPr lang="en-US" b="1" dirty="0">
                <a:latin typeface="Aptos Display"/>
                <a:ea typeface="+mn-lt"/>
                <a:cs typeface="+mn-lt"/>
              </a:rPr>
              <a:t> </a:t>
            </a:r>
            <a:r>
              <a:rPr lang="en-US" b="1" err="1">
                <a:latin typeface="Aptos Display"/>
                <a:ea typeface="+mn-lt"/>
                <a:cs typeface="+mn-lt"/>
              </a:rPr>
              <a:t>السريعة</a:t>
            </a:r>
            <a:r>
              <a:rPr lang="en-US" b="1" dirty="0">
                <a:latin typeface="Aptos Display"/>
                <a:ea typeface="+mn-lt"/>
                <a:cs typeface="+mn-lt"/>
              </a:rPr>
              <a:t>. </a:t>
            </a:r>
            <a:endParaRPr lang="en-US" b="1">
              <a:latin typeface="Aptos Display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F2A030C-505A-E75C-997C-DFFC68B8B685}"/>
              </a:ext>
            </a:extLst>
          </p:cNvPr>
          <p:cNvSpPr/>
          <p:nvPr/>
        </p:nvSpPr>
        <p:spPr>
          <a:xfrm>
            <a:off x="8291226" y="5162034"/>
            <a:ext cx="3243362" cy="1500601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ar-AE" dirty="0">
              <a:cs typeface="Arial"/>
            </a:endParaRPr>
          </a:p>
        </p:txBody>
      </p:sp>
      <p:pic>
        <p:nvPicPr>
          <p:cNvPr id="21" name="Picture 20" descr="A blue letter on a black background&#10;&#10;AI-generated content may be incorrect.">
            <a:extLst>
              <a:ext uri="{FF2B5EF4-FFF2-40B4-BE49-F238E27FC236}">
                <a16:creationId xmlns:a16="http://schemas.microsoft.com/office/drawing/2014/main" id="{67A13EAE-F7D9-B897-DC72-EE112634D2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13188" y="5215388"/>
            <a:ext cx="143775" cy="323490"/>
          </a:xfrm>
          <a:prstGeom prst="rect">
            <a:avLst/>
          </a:prstGeom>
        </p:spPr>
      </p:pic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B86BA56-304A-984B-7ECC-BB13595F49F6}"/>
              </a:ext>
            </a:extLst>
          </p:cNvPr>
          <p:cNvSpPr/>
          <p:nvPr/>
        </p:nvSpPr>
        <p:spPr>
          <a:xfrm>
            <a:off x="4581868" y="5162034"/>
            <a:ext cx="3243362" cy="1500601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ar-AE" dirty="0">
              <a:cs typeface="Arial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8F5CECD-72DF-B9AB-6650-767A11F48B75}"/>
              </a:ext>
            </a:extLst>
          </p:cNvPr>
          <p:cNvSpPr txBox="1"/>
          <p:nvPr/>
        </p:nvSpPr>
        <p:spPr>
          <a:xfrm>
            <a:off x="8620665" y="552953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تكاليف</a:t>
            </a:r>
            <a:r>
              <a:rPr lang="en-US" b="1" dirty="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b="1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مرتفعة</a:t>
            </a:r>
            <a:endParaRPr lang="en-US" b="1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775067-E094-0E39-8C0F-EFA12BB11A5D}"/>
              </a:ext>
            </a:extLst>
          </p:cNvPr>
          <p:cNvSpPr txBox="1"/>
          <p:nvPr/>
        </p:nvSpPr>
        <p:spPr>
          <a:xfrm>
            <a:off x="8376248" y="5881778"/>
            <a:ext cx="3246408" cy="6607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تكاليف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باهظة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للتخصيص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والصيانة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والترقية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والتكامل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بين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الأنظمة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المختلفة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BBE2A5-1E66-B982-50E4-8B1436228855}"/>
              </a:ext>
            </a:extLst>
          </p:cNvPr>
          <p:cNvSpPr txBox="1"/>
          <p:nvPr/>
        </p:nvSpPr>
        <p:spPr>
          <a:xfrm>
            <a:off x="4839420" y="542889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err="1">
                <a:solidFill>
                  <a:srgbClr val="002060"/>
                </a:solidFill>
              </a:rPr>
              <a:t>تعقيد</a:t>
            </a:r>
            <a:r>
              <a:rPr lang="en-US" b="1" dirty="0">
                <a:solidFill>
                  <a:srgbClr val="002060"/>
                </a:solidFill>
              </a:rPr>
              <a:t> </a:t>
            </a:r>
            <a:r>
              <a:rPr lang="en-US" b="1" err="1">
                <a:solidFill>
                  <a:srgbClr val="002060"/>
                </a:solidFill>
              </a:rPr>
              <a:t>التكامل</a:t>
            </a:r>
            <a:endParaRPr lang="en-US" b="1">
              <a:solidFill>
                <a:srgbClr val="00206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90F665-F9DD-F6EB-8855-3F018F8FCD0E}"/>
              </a:ext>
            </a:extLst>
          </p:cNvPr>
          <p:cNvSpPr txBox="1"/>
          <p:nvPr/>
        </p:nvSpPr>
        <p:spPr>
          <a:xfrm>
            <a:off x="4508741" y="5738004"/>
            <a:ext cx="340455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>
                <a:solidFill>
                  <a:srgbClr val="002060"/>
                </a:solidFill>
              </a:rPr>
              <a:t>صعوبة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في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تكامل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البيانات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والعمليات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بين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الأنظمة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المختلفة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مما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يؤدي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إلى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تجزئة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err="1">
                <a:solidFill>
                  <a:srgbClr val="002060"/>
                </a:solidFill>
              </a:rPr>
              <a:t>المعلومات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22" name="Picture 21" descr="A blue arrow pointing to different directions&#10;&#10;AI-generated content may be incorrect.">
            <a:extLst>
              <a:ext uri="{FF2B5EF4-FFF2-40B4-BE49-F238E27FC236}">
                <a16:creationId xmlns:a16="http://schemas.microsoft.com/office/drawing/2014/main" id="{F65DB4B7-995B-6CD6-4947-3AB44C7D499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109457" t="-45707" r="-126419" b="-53838"/>
          <a:stretch>
            <a:fillRect/>
          </a:stretch>
        </p:blipFill>
        <p:spPr>
          <a:xfrm>
            <a:off x="5663602" y="5005813"/>
            <a:ext cx="1069626" cy="702886"/>
          </a:xfrm>
          <a:prstGeom prst="rect">
            <a:avLst/>
          </a:prstGeo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0BE5667-3E2E-0B06-680A-6F49FB1454E6}"/>
              </a:ext>
            </a:extLst>
          </p:cNvPr>
          <p:cNvSpPr/>
          <p:nvPr/>
        </p:nvSpPr>
        <p:spPr>
          <a:xfrm>
            <a:off x="671226" y="5219543"/>
            <a:ext cx="3243362" cy="1500601"/>
          </a:xfrm>
          <a:prstGeom prst="roundRect">
            <a:avLst/>
          </a:prstGeom>
          <a:solidFill>
            <a:srgbClr val="92D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ar-AE" dirty="0">
              <a:cs typeface="Arial"/>
            </a:endParaRPr>
          </a:p>
        </p:txBody>
      </p:sp>
      <p:pic>
        <p:nvPicPr>
          <p:cNvPr id="24" name="Picture 23" descr="A blue clock with a black hand&#10;&#10;AI-generated content may be incorrect.">
            <a:extLst>
              <a:ext uri="{FF2B5EF4-FFF2-40B4-BE49-F238E27FC236}">
                <a16:creationId xmlns:a16="http://schemas.microsoft.com/office/drawing/2014/main" id="{AE64E96E-E725-0BA7-58DB-B0344BB4C7D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-980" t="752" r="2941" b="-7922"/>
          <a:stretch>
            <a:fillRect/>
          </a:stretch>
        </p:blipFill>
        <p:spPr>
          <a:xfrm>
            <a:off x="2136353" y="5219386"/>
            <a:ext cx="309115" cy="43300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5603BD3-4B22-C4BA-87D5-900E116E0670}"/>
              </a:ext>
            </a:extLst>
          </p:cNvPr>
          <p:cNvSpPr txBox="1"/>
          <p:nvPr/>
        </p:nvSpPr>
        <p:spPr>
          <a:xfrm>
            <a:off x="928778" y="560141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 err="1">
                <a:solidFill>
                  <a:srgbClr val="002060"/>
                </a:solidFill>
              </a:rPr>
              <a:t>عدم</a:t>
            </a:r>
            <a:r>
              <a:rPr lang="en-US" b="1" dirty="0">
                <a:solidFill>
                  <a:srgbClr val="002060"/>
                </a:solidFill>
              </a:rPr>
              <a:t> </a:t>
            </a:r>
            <a:r>
              <a:rPr lang="en-US" b="1" dirty="0" err="1">
                <a:solidFill>
                  <a:srgbClr val="002060"/>
                </a:solidFill>
              </a:rPr>
              <a:t>الكفاءة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0817271-B1DC-BE3F-B8C8-13668A313789}"/>
              </a:ext>
            </a:extLst>
          </p:cNvPr>
          <p:cNvSpPr txBox="1"/>
          <p:nvPr/>
        </p:nvSpPr>
        <p:spPr>
          <a:xfrm>
            <a:off x="799383" y="5903343"/>
            <a:ext cx="298761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 err="1">
                <a:solidFill>
                  <a:srgbClr val="002060"/>
                </a:solidFill>
              </a:rPr>
              <a:t>بطء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في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العمليات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وتكرار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للمهام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وتأخير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في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اتخاذ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القرارات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بسبب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تشتت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البيانات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32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robot hand touching a screen&#10;&#10;AI-generated content may be incorrect.">
            <a:extLst>
              <a:ext uri="{FF2B5EF4-FFF2-40B4-BE49-F238E27FC236}">
                <a16:creationId xmlns:a16="http://schemas.microsoft.com/office/drawing/2014/main" id="{84AA3CFF-7C0B-2FDA-93EC-E56EF9773C2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5022" b="21688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0FC4D6-A6A3-6110-57AC-4C5072361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494" y="251719"/>
            <a:ext cx="8450494" cy="77781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5000" b="1" dirty="0">
                <a:solidFill>
                  <a:schemeClr val="bg1"/>
                </a:solidFill>
                <a:ea typeface="+mj-lt"/>
                <a:cs typeface="+mj-lt"/>
              </a:rPr>
              <a:t>STARK X </a:t>
            </a:r>
            <a:r>
              <a:rPr lang="en-US" sz="5000" b="1" err="1">
                <a:solidFill>
                  <a:schemeClr val="bg1"/>
                </a:solidFill>
                <a:ea typeface="+mj-lt"/>
                <a:cs typeface="+mj-lt"/>
              </a:rPr>
              <a:t>الحل</a:t>
            </a:r>
            <a:r>
              <a:rPr lang="en-US" sz="5000" b="1" dirty="0">
                <a:solidFill>
                  <a:schemeClr val="bg1"/>
                </a:solidFill>
                <a:ea typeface="+mj-lt"/>
                <a:cs typeface="+mj-lt"/>
              </a:rPr>
              <a:t>: </a:t>
            </a:r>
            <a:r>
              <a:rPr lang="en-US" sz="5000" b="1" err="1">
                <a:solidFill>
                  <a:schemeClr val="bg1"/>
                </a:solidFill>
                <a:ea typeface="+mj-lt"/>
                <a:cs typeface="+mj-lt"/>
              </a:rPr>
              <a:t>نظام</a:t>
            </a:r>
            <a:r>
              <a:rPr lang="en-US" sz="5000" b="1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A blue light bulb with a black background&#10;&#10;AI-generated content may be incorrect.">
            <a:extLst>
              <a:ext uri="{FF2B5EF4-FFF2-40B4-BE49-F238E27FC236}">
                <a16:creationId xmlns:a16="http://schemas.microsoft.com/office/drawing/2014/main" id="{950CF833-FA4F-7FE1-432B-4BB51EC96A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31274" y="1030050"/>
            <a:ext cx="355121" cy="4830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8EA3BA-0A0B-12D0-F88C-EAE1A9938413}"/>
              </a:ext>
            </a:extLst>
          </p:cNvPr>
          <p:cNvSpPr txBox="1"/>
          <p:nvPr/>
        </p:nvSpPr>
        <p:spPr>
          <a:xfrm>
            <a:off x="5543910" y="1054128"/>
            <a:ext cx="599248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800" b="1" err="1">
                <a:solidFill>
                  <a:srgbClr val="E97132"/>
                </a:solidFill>
              </a:rPr>
              <a:t>نظام</a:t>
            </a:r>
            <a:r>
              <a:rPr lang="en-US" sz="2800" b="1" dirty="0">
                <a:solidFill>
                  <a:srgbClr val="E97132"/>
                </a:solidFill>
              </a:rPr>
              <a:t> </a:t>
            </a:r>
            <a:r>
              <a:rPr lang="en-US" sz="2800" b="1" err="1">
                <a:solidFill>
                  <a:srgbClr val="E97132"/>
                </a:solidFill>
              </a:rPr>
              <a:t>تشغيل</a:t>
            </a:r>
            <a:r>
              <a:rPr lang="en-US" sz="2800" b="1" dirty="0">
                <a:solidFill>
                  <a:srgbClr val="E97132"/>
                </a:solidFill>
              </a:rPr>
              <a:t> </a:t>
            </a:r>
            <a:r>
              <a:rPr lang="en-US" sz="2800" b="1" err="1">
                <a:solidFill>
                  <a:srgbClr val="E97132"/>
                </a:solidFill>
              </a:rPr>
              <a:t>مدعوم</a:t>
            </a:r>
            <a:r>
              <a:rPr lang="en-US" sz="2800" b="1" dirty="0">
                <a:solidFill>
                  <a:srgbClr val="E97132"/>
                </a:solidFill>
              </a:rPr>
              <a:t> </a:t>
            </a:r>
            <a:r>
              <a:rPr lang="en-US" sz="2800" b="1" err="1">
                <a:solidFill>
                  <a:srgbClr val="E97132"/>
                </a:solidFill>
              </a:rPr>
              <a:t>بالذكاء</a:t>
            </a:r>
            <a:r>
              <a:rPr lang="en-US" sz="2800" b="1" dirty="0">
                <a:solidFill>
                  <a:srgbClr val="E97132"/>
                </a:solidFill>
              </a:rPr>
              <a:t> </a:t>
            </a:r>
            <a:r>
              <a:rPr lang="en-US" sz="2800" b="1" err="1">
                <a:solidFill>
                  <a:srgbClr val="E97132"/>
                </a:solidFill>
              </a:rPr>
              <a:t>الاصطناعي</a:t>
            </a:r>
            <a:r>
              <a:rPr lang="en-US" sz="2800" b="1" dirty="0">
                <a:solidFill>
                  <a:srgbClr val="E97132"/>
                </a:solidFill>
              </a:rPr>
              <a:t> </a:t>
            </a:r>
            <a:endParaRPr lang="en-US" sz="2800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94B56-4E24-AF41-C58E-1124914E417B}"/>
              </a:ext>
            </a:extLst>
          </p:cNvPr>
          <p:cNvSpPr txBox="1"/>
          <p:nvPr/>
        </p:nvSpPr>
        <p:spPr>
          <a:xfrm>
            <a:off x="4330403" y="1709531"/>
            <a:ext cx="7185804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على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عكس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الأنظمة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التقليدية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التي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تضيف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الذكاء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الاصطناعي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كميزة</a:t>
            </a:r>
            <a:endParaRPr lang="en-US" sz="2000">
              <a:solidFill>
                <a:schemeClr val="bg1"/>
              </a:solidFill>
              <a:ea typeface="+mn-lt"/>
              <a:cs typeface="+mn-lt"/>
            </a:endParaRPr>
          </a:p>
          <a:p>
            <a:pPr algn="r"/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STARK X 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إضافية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،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فإن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algn="r"/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 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مبني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من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الألف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إلى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الياء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على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أساس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الذكاء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الاصطناعي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كنظام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تشغيل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أساسي</a:t>
            </a:r>
            <a:endParaRPr lang="en-US" sz="2000">
              <a:solidFill>
                <a:schemeClr val="bg1"/>
              </a:solidFill>
            </a:endParaRPr>
          </a:p>
          <a:p>
            <a:pPr algn="r"/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يعمل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كعقل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مدبر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يدير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جميع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جوانب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المؤسسة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بشكل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متكامل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endParaRPr lang="en-US" dirty="0" err="1">
              <a:solidFill>
                <a:schemeClr val="bg1"/>
              </a:solidFill>
            </a:endParaRPr>
          </a:p>
        </p:txBody>
      </p:sp>
      <p:pic>
        <p:nvPicPr>
          <p:cNvPr id="10" name="Picture 9" descr="Blue gears on a black background&#10;&#10;AI-generated content may be incorrect.">
            <a:extLst>
              <a:ext uri="{FF2B5EF4-FFF2-40B4-BE49-F238E27FC236}">
                <a16:creationId xmlns:a16="http://schemas.microsoft.com/office/drawing/2014/main" id="{BFBA3515-5FE6-6C6F-7982-1BB475B39D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04839" y="3546894"/>
            <a:ext cx="611038" cy="49745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99FA4B-9129-9634-0B65-AF0D48D77A90}"/>
              </a:ext>
            </a:extLst>
          </p:cNvPr>
          <p:cNvSpPr txBox="1"/>
          <p:nvPr/>
        </p:nvSpPr>
        <p:spPr>
          <a:xfrm>
            <a:off x="7556740" y="3545457"/>
            <a:ext cx="386463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800" b="1" err="1">
                <a:solidFill>
                  <a:srgbClr val="E97132"/>
                </a:solidFill>
              </a:rPr>
              <a:t>نهج</a:t>
            </a:r>
            <a:r>
              <a:rPr lang="en-US" sz="2800" b="1" dirty="0">
                <a:solidFill>
                  <a:srgbClr val="E97132"/>
                </a:solidFill>
              </a:rPr>
              <a:t> </a:t>
            </a:r>
            <a:r>
              <a:rPr lang="en-US" sz="2800" b="1" err="1">
                <a:solidFill>
                  <a:srgbClr val="E97132"/>
                </a:solidFill>
              </a:rPr>
              <a:t>متكامل</a:t>
            </a:r>
            <a:r>
              <a:rPr lang="en-US" sz="2800" b="1" dirty="0">
                <a:solidFill>
                  <a:srgbClr val="E97132"/>
                </a:solidFill>
              </a:rPr>
              <a:t> </a:t>
            </a:r>
            <a:r>
              <a:rPr lang="en-US" sz="2800" b="1" err="1">
                <a:solidFill>
                  <a:srgbClr val="E97132"/>
                </a:solidFill>
              </a:rPr>
              <a:t>وموحد</a:t>
            </a:r>
            <a:r>
              <a:rPr lang="en-US" sz="2800" b="1" dirty="0">
                <a:solidFill>
                  <a:srgbClr val="E97132"/>
                </a:solidFill>
              </a:rPr>
              <a:t> 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06BE6A-965A-B411-F019-867AE27AD0B6}"/>
              </a:ext>
            </a:extLst>
          </p:cNvPr>
          <p:cNvSpPr txBox="1"/>
          <p:nvPr/>
        </p:nvSpPr>
        <p:spPr>
          <a:xfrm>
            <a:off x="3516704" y="4206815"/>
            <a:ext cx="7904669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</a:rPr>
              <a:t> STARK X 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يقدم</a:t>
            </a:r>
            <a:endParaRPr lang="en-US" sz="2000">
              <a:solidFill>
                <a:schemeClr val="bg1"/>
              </a:solidFill>
              <a:ea typeface="+mn-lt"/>
              <a:cs typeface="+mn-lt"/>
            </a:endParaRPr>
          </a:p>
          <a:p>
            <a:pPr algn="r"/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نظامًا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موحدًا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يحل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محل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الأنظمة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المتعددة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المنفصلة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مما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يلغي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الجميع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عمليات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المؤسسة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مع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القدرة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على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التعلم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والتطور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المستمر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.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لحاجة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إلى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التكامل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المعقد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ويوفر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رؤية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شاملة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وموحدة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لجميع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عمليات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المؤسسة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،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مع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القدرة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على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التعلم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والتطور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المستمر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. </a:t>
            </a:r>
          </a:p>
          <a:p>
            <a:pPr algn="r"/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6" name="Picture 15" descr="A computer screen shot of a brain&#10;&#10;AI-generated content may be incorrect.">
            <a:extLst>
              <a:ext uri="{FF2B5EF4-FFF2-40B4-BE49-F238E27FC236}">
                <a16:creationId xmlns:a16="http://schemas.microsoft.com/office/drawing/2014/main" id="{EFA6295C-240A-6A97-9838-3103584567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372" y="1035170"/>
            <a:ext cx="3522452" cy="349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344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A robot hand touching a screen&#10;&#10;AI-generated content may be incorrect.">
            <a:extLst>
              <a:ext uri="{FF2B5EF4-FFF2-40B4-BE49-F238E27FC236}">
                <a16:creationId xmlns:a16="http://schemas.microsoft.com/office/drawing/2014/main" id="{31839245-BB31-1589-D87D-4FD2213FCA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</a:blip>
          <a:srcRect t="5022" b="21688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B402B89-98DA-EBD4-AFE4-49C19734712D}"/>
              </a:ext>
            </a:extLst>
          </p:cNvPr>
          <p:cNvSpPr/>
          <p:nvPr/>
        </p:nvSpPr>
        <p:spPr>
          <a:xfrm>
            <a:off x="732117" y="567764"/>
            <a:ext cx="4108823" cy="2241176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6101B5-55D3-3EC4-EDA3-06FFFFC5F731}"/>
              </a:ext>
            </a:extLst>
          </p:cNvPr>
          <p:cNvSpPr/>
          <p:nvPr/>
        </p:nvSpPr>
        <p:spPr>
          <a:xfrm>
            <a:off x="6914381" y="4147726"/>
            <a:ext cx="4108823" cy="2241176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D8232C-2F7C-2486-B952-4EF2CC11391A}"/>
              </a:ext>
            </a:extLst>
          </p:cNvPr>
          <p:cNvSpPr/>
          <p:nvPr/>
        </p:nvSpPr>
        <p:spPr>
          <a:xfrm>
            <a:off x="732117" y="4147726"/>
            <a:ext cx="4108823" cy="2241176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C6CEB5-83ED-12E4-B8DD-E796F23E2696}"/>
              </a:ext>
            </a:extLst>
          </p:cNvPr>
          <p:cNvSpPr/>
          <p:nvPr/>
        </p:nvSpPr>
        <p:spPr>
          <a:xfrm>
            <a:off x="6914380" y="567763"/>
            <a:ext cx="4108823" cy="2241176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ar-AE" dirty="0">
              <a:cs typeface="Arial"/>
            </a:endParaRPr>
          </a:p>
        </p:txBody>
      </p:sp>
      <p:pic>
        <p:nvPicPr>
          <p:cNvPr id="13" name="Picture 12" descr="A blue and black circular object with a black background&#10;&#10;AI-generated content may be incorrect.">
            <a:extLst>
              <a:ext uri="{FF2B5EF4-FFF2-40B4-BE49-F238E27FC236}">
                <a16:creationId xmlns:a16="http://schemas.microsoft.com/office/drawing/2014/main" id="{EF3BF8F2-686E-1A74-9DFC-E61C3FE74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7287" y="700896"/>
            <a:ext cx="528369" cy="4672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3FEE72-12A7-65B8-0FBE-D527097FC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3697" y="1165492"/>
            <a:ext cx="3321170" cy="6001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000" b="1" err="1">
                <a:solidFill>
                  <a:schemeClr val="accent1">
                    <a:lumMod val="76000"/>
                  </a:schemeClr>
                </a:solidFill>
                <a:ea typeface="+mj-lt"/>
                <a:cs typeface="+mj-lt"/>
              </a:rPr>
              <a:t>كفاءة</a:t>
            </a:r>
            <a:r>
              <a:rPr lang="en-US" sz="2000" b="1" dirty="0">
                <a:solidFill>
                  <a:schemeClr val="accent1">
                    <a:lumMod val="76000"/>
                  </a:schemeClr>
                </a:solidFill>
                <a:ea typeface="+mj-lt"/>
                <a:cs typeface="+mj-lt"/>
              </a:rPr>
              <a:t> </a:t>
            </a:r>
            <a:r>
              <a:rPr lang="en-US" sz="2000" b="1" err="1">
                <a:solidFill>
                  <a:schemeClr val="accent1">
                    <a:lumMod val="76000"/>
                  </a:schemeClr>
                </a:solidFill>
                <a:ea typeface="+mj-lt"/>
                <a:cs typeface="+mj-lt"/>
              </a:rPr>
              <a:t>عالية</a:t>
            </a:r>
            <a:endParaRPr lang="en-US" sz="2000" b="1">
              <a:solidFill>
                <a:schemeClr val="accent1">
                  <a:lumMod val="76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F420C0-8C76-8C17-EB41-56A90E1F8BAE}"/>
              </a:ext>
            </a:extLst>
          </p:cNvPr>
          <p:cNvSpPr txBox="1"/>
          <p:nvPr/>
        </p:nvSpPr>
        <p:spPr>
          <a:xfrm>
            <a:off x="7314411" y="1764187"/>
            <a:ext cx="330340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تحسين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العمليات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وتسريع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اتخاذ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القرارات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من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خلال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الأتمتة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الذكية</a:t>
            </a:r>
            <a:endParaRPr lang="en-US">
              <a:solidFill>
                <a:schemeClr val="bg2">
                  <a:lumMod val="76000"/>
                  <a:lumOff val="24000"/>
                </a:schemeClr>
              </a:solidFill>
            </a:endParaRPr>
          </a:p>
        </p:txBody>
      </p:sp>
      <p:pic>
        <p:nvPicPr>
          <p:cNvPr id="17" name="Picture 16" descr="A blue arrows in a circle&#10;&#10;AI-generated content may be incorrect.">
            <a:extLst>
              <a:ext uri="{FF2B5EF4-FFF2-40B4-BE49-F238E27FC236}">
                <a16:creationId xmlns:a16="http://schemas.microsoft.com/office/drawing/2014/main" id="{CCCA3884-CCBD-07C7-A310-01B5D16746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449" y="700895"/>
            <a:ext cx="433479" cy="39537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19F5305-9259-D260-5D99-B9FFA2899EBB}"/>
              </a:ext>
            </a:extLst>
          </p:cNvPr>
          <p:cNvSpPr txBox="1"/>
          <p:nvPr/>
        </p:nvSpPr>
        <p:spPr>
          <a:xfrm>
            <a:off x="1302588" y="1158815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err="1">
                <a:solidFill>
                  <a:schemeClr val="accent1">
                    <a:lumMod val="76000"/>
                  </a:schemeClr>
                </a:solidFill>
              </a:rPr>
              <a:t>تكامل</a:t>
            </a:r>
            <a:r>
              <a:rPr lang="en-US" sz="2000" b="1" dirty="0">
                <a:solidFill>
                  <a:schemeClr val="accent1">
                    <a:lumMod val="76000"/>
                  </a:schemeClr>
                </a:solidFill>
              </a:rPr>
              <a:t> </a:t>
            </a:r>
            <a:r>
              <a:rPr lang="en-US" sz="2000" b="1" err="1">
                <a:solidFill>
                  <a:schemeClr val="accent1">
                    <a:lumMod val="76000"/>
                  </a:schemeClr>
                </a:solidFill>
              </a:rPr>
              <a:t>تام</a:t>
            </a:r>
            <a:endParaRPr lang="en-US" sz="2000" b="1" dirty="0">
              <a:solidFill>
                <a:schemeClr val="accent1">
                  <a:lumMod val="76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E812DA-0CC8-2AC6-FE03-5FCB6F08F374}"/>
              </a:ext>
            </a:extLst>
          </p:cNvPr>
          <p:cNvSpPr txBox="1"/>
          <p:nvPr/>
        </p:nvSpPr>
        <p:spPr>
          <a:xfrm>
            <a:off x="1302589" y="1690778"/>
            <a:ext cx="295886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تدفق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سلس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للبيانات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والعمليات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عبر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جميع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أقسام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المؤسسة</a:t>
            </a:r>
            <a:endParaRPr lang="en-US">
              <a:solidFill>
                <a:schemeClr val="bg2">
                  <a:lumMod val="76000"/>
                  <a:lumOff val="24000"/>
                </a:schemeClr>
              </a:solidFill>
            </a:endParaRPr>
          </a:p>
        </p:txBody>
      </p:sp>
      <p:pic>
        <p:nvPicPr>
          <p:cNvPr id="20" name="Picture 19" descr="A blue brain with black background&#10;&#10;AI-generated content may be incorrect.">
            <a:extLst>
              <a:ext uri="{FF2B5EF4-FFF2-40B4-BE49-F238E27FC236}">
                <a16:creationId xmlns:a16="http://schemas.microsoft.com/office/drawing/2014/main" id="{AF4B9794-CC1A-6954-D5B4-ECE20208FA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7865" y="4338367"/>
            <a:ext cx="433478" cy="42413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C12636F-5D96-DBAF-6AE4-9808A1DDC91E}"/>
              </a:ext>
            </a:extLst>
          </p:cNvPr>
          <p:cNvSpPr txBox="1"/>
          <p:nvPr/>
        </p:nvSpPr>
        <p:spPr>
          <a:xfrm>
            <a:off x="7599872" y="4882551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err="1">
                <a:solidFill>
                  <a:schemeClr val="accent1">
                    <a:lumMod val="76000"/>
                  </a:schemeClr>
                </a:solidFill>
              </a:rPr>
              <a:t>ذكاء</a:t>
            </a:r>
            <a:r>
              <a:rPr lang="en-US" sz="2000" b="1" dirty="0">
                <a:solidFill>
                  <a:schemeClr val="accent1">
                    <a:lumMod val="76000"/>
                  </a:schemeClr>
                </a:solidFill>
              </a:rPr>
              <a:t> </a:t>
            </a:r>
            <a:r>
              <a:rPr lang="en-US" sz="2000" b="1" err="1">
                <a:solidFill>
                  <a:schemeClr val="accent1">
                    <a:lumMod val="76000"/>
                  </a:schemeClr>
                </a:solidFill>
              </a:rPr>
              <a:t>متطور</a:t>
            </a:r>
            <a:endParaRPr lang="en-US" sz="2000" b="1">
              <a:solidFill>
                <a:schemeClr val="accent1">
                  <a:lumMod val="76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99B3A9-850E-1D4B-A8B2-677638D3EDA5}"/>
              </a:ext>
            </a:extLst>
          </p:cNvPr>
          <p:cNvSpPr txBox="1"/>
          <p:nvPr/>
        </p:nvSpPr>
        <p:spPr>
          <a:xfrm>
            <a:off x="7599873" y="5272762"/>
            <a:ext cx="282946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تحليل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متقدم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للبيانات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وتعلم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مستمر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لتحسين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الأداء</a:t>
            </a:r>
            <a:endParaRPr lang="en-US">
              <a:solidFill>
                <a:schemeClr val="bg2">
                  <a:lumMod val="76000"/>
                  <a:lumOff val="24000"/>
                </a:schemeClr>
              </a:solidFill>
            </a:endParaRPr>
          </a:p>
        </p:txBody>
      </p:sp>
      <p:pic>
        <p:nvPicPr>
          <p:cNvPr id="23" name="Picture 22" descr="A blue cross with arrows&#10;&#10;AI-generated content may be incorrect.">
            <a:extLst>
              <a:ext uri="{FF2B5EF4-FFF2-40B4-BE49-F238E27FC236}">
                <a16:creationId xmlns:a16="http://schemas.microsoft.com/office/drawing/2014/main" id="{6D2C5724-B09E-5B54-C5FE-5416774A9B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7385" y="4338367"/>
            <a:ext cx="338589" cy="55352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AC59D9B-564B-5B57-61F3-7710332626D0}"/>
              </a:ext>
            </a:extLst>
          </p:cNvPr>
          <p:cNvSpPr txBox="1"/>
          <p:nvPr/>
        </p:nvSpPr>
        <p:spPr>
          <a:xfrm>
            <a:off x="1259457" y="4882551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err="1">
                <a:solidFill>
                  <a:schemeClr val="accent1">
                    <a:lumMod val="76000"/>
                  </a:schemeClr>
                </a:solidFill>
              </a:rPr>
              <a:t>قابلية</a:t>
            </a:r>
            <a:r>
              <a:rPr lang="en-US" sz="2000" b="1" dirty="0">
                <a:solidFill>
                  <a:schemeClr val="accent1">
                    <a:lumMod val="76000"/>
                  </a:schemeClr>
                </a:solidFill>
              </a:rPr>
              <a:t> </a:t>
            </a:r>
            <a:r>
              <a:rPr lang="en-US" sz="2000" b="1" err="1">
                <a:solidFill>
                  <a:schemeClr val="accent1">
                    <a:lumMod val="76000"/>
                  </a:schemeClr>
                </a:solidFill>
              </a:rPr>
              <a:t>للتكيف</a:t>
            </a:r>
            <a:endParaRPr lang="en-US" sz="2000" b="1" dirty="0">
              <a:solidFill>
                <a:schemeClr val="accent1">
                  <a:lumMod val="76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EA2993-F9FD-C319-75BF-5B32ED64D062}"/>
              </a:ext>
            </a:extLst>
          </p:cNvPr>
          <p:cNvSpPr txBox="1"/>
          <p:nvPr/>
        </p:nvSpPr>
        <p:spPr>
          <a:xfrm>
            <a:off x="1173193" y="5270740"/>
            <a:ext cx="321765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تطور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مستمر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ليتناسب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مع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احتياجات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المؤسسة</a:t>
            </a:r>
            <a:r>
              <a:rPr lang="en-US" dirty="0">
                <a:solidFill>
                  <a:schemeClr val="bg2">
                    <a:lumMod val="76000"/>
                    <a:lumOff val="24000"/>
                  </a:schemeClr>
                </a:solidFill>
              </a:rPr>
              <a:t> </a:t>
            </a:r>
            <a:r>
              <a:rPr lang="en-US" err="1">
                <a:solidFill>
                  <a:schemeClr val="bg2">
                    <a:lumMod val="76000"/>
                    <a:lumOff val="24000"/>
                  </a:schemeClr>
                </a:solidFill>
              </a:rPr>
              <a:t>المتغيرة</a:t>
            </a:r>
            <a:endParaRPr lang="en-US" dirty="0">
              <a:solidFill>
                <a:schemeClr val="bg2">
                  <a:lumMod val="76000"/>
                  <a:lumOff val="2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6384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AE12FF0-0BA4-870B-0F8E-1EDFF629DBE7}"/>
              </a:ext>
            </a:extLst>
          </p:cNvPr>
          <p:cNvSpPr/>
          <p:nvPr/>
        </p:nvSpPr>
        <p:spPr>
          <a:xfrm>
            <a:off x="-19489" y="-112463"/>
            <a:ext cx="12208933" cy="6847775"/>
          </a:xfrm>
          <a:prstGeom prst="rect">
            <a:avLst/>
          </a:prstGeom>
          <a:solidFill>
            <a:srgbClr val="090C1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AE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9BE1E8-A214-EC75-800A-DE51E814BA1B}"/>
              </a:ext>
            </a:extLst>
          </p:cNvPr>
          <p:cNvSpPr txBox="1"/>
          <p:nvPr/>
        </p:nvSpPr>
        <p:spPr>
          <a:xfrm>
            <a:off x="1948930" y="208367"/>
            <a:ext cx="875453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التكنولوجيا</a:t>
            </a:r>
            <a:r>
              <a:rPr lang="en-US" sz="2800" b="1">
                <a:solidFill>
                  <a:schemeClr val="bg1"/>
                </a:solidFill>
                <a:ea typeface="+mn-lt"/>
                <a:cs typeface="+mn-lt"/>
              </a:rPr>
              <a:t>: 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الذكاء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الاصطناعي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كنظام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تشغيل</a:t>
            </a:r>
            <a:endParaRPr lang="en-US" sz="2800" b="1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840354-D131-AEDF-D9FF-2D5CD29C68C6}"/>
              </a:ext>
            </a:extLst>
          </p:cNvPr>
          <p:cNvSpPr txBox="1"/>
          <p:nvPr/>
        </p:nvSpPr>
        <p:spPr>
          <a:xfrm>
            <a:off x="7890933" y="1393167"/>
            <a:ext cx="403013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400" b="1" err="1">
                <a:solidFill>
                  <a:schemeClr val="accent4">
                    <a:lumMod val="60000"/>
                    <a:lumOff val="40000"/>
                  </a:schemeClr>
                </a:solidFill>
                <a:latin typeface="Footlight MT Light"/>
                <a:ea typeface="+mn-lt"/>
                <a:cs typeface="+mn-lt"/>
              </a:rPr>
              <a:t>الفكرة</a:t>
            </a: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Footlight MT Light"/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chemeClr val="accent4">
                    <a:lumMod val="60000"/>
                    <a:lumOff val="40000"/>
                  </a:schemeClr>
                </a:solidFill>
                <a:latin typeface="Footlight MT Light"/>
                <a:ea typeface="+mn-lt"/>
                <a:cs typeface="+mn-lt"/>
              </a:rPr>
              <a:t>الأساسية</a:t>
            </a: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Footlight MT Light"/>
                <a:ea typeface="+mn-lt"/>
                <a:cs typeface="+mn-lt"/>
              </a:rPr>
              <a:t> </a:t>
            </a:r>
            <a:endParaRPr lang="en-US" sz="2400" b="1" dirty="0">
              <a:solidFill>
                <a:schemeClr val="accent4">
                  <a:lumMod val="60000"/>
                  <a:lumOff val="40000"/>
                </a:schemeClr>
              </a:solidFill>
              <a:latin typeface="Footlight MT Ligh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B4921A-4ED6-7D49-D72A-8AD16CA52677}"/>
              </a:ext>
            </a:extLst>
          </p:cNvPr>
          <p:cNvSpPr txBox="1"/>
          <p:nvPr/>
        </p:nvSpPr>
        <p:spPr>
          <a:xfrm>
            <a:off x="10705380" y="2205433"/>
            <a:ext cx="121408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err="1">
                <a:ea typeface="+mn-lt"/>
                <a:cs typeface="+mn-lt"/>
              </a:rPr>
              <a:t>ي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تجاوز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A1D889-1EF1-83D1-A102-906844489306}"/>
              </a:ext>
            </a:extLst>
          </p:cNvPr>
          <p:cNvSpPr txBox="1"/>
          <p:nvPr/>
        </p:nvSpPr>
        <p:spPr>
          <a:xfrm>
            <a:off x="9852963" y="2202238"/>
            <a:ext cx="145019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STARK X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DE2F0A-D2B2-E4BB-70DA-F68A2A3B44E1}"/>
              </a:ext>
            </a:extLst>
          </p:cNvPr>
          <p:cNvSpPr txBox="1"/>
          <p:nvPr/>
        </p:nvSpPr>
        <p:spPr>
          <a:xfrm>
            <a:off x="3392419" y="2219492"/>
            <a:ext cx="700177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مفهوم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الأنظمة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التقليدية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التي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تضيف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الذكاء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الاصطناعي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كميزة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إضافية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</a:p>
          <a:p>
            <a:pPr algn="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4B10C3-93B6-8384-A861-7235F7161D41}"/>
              </a:ext>
            </a:extLst>
          </p:cNvPr>
          <p:cNvSpPr txBox="1"/>
          <p:nvPr/>
        </p:nvSpPr>
        <p:spPr>
          <a:xfrm>
            <a:off x="5016420" y="2604538"/>
            <a:ext cx="69088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 err="1">
                <a:solidFill>
                  <a:schemeClr val="bg1"/>
                </a:solidFill>
              </a:rPr>
              <a:t>بدلاً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من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ذلك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dirty="0" err="1">
                <a:solidFill>
                  <a:schemeClr val="bg1"/>
                </a:solidFill>
              </a:rPr>
              <a:t>يعمل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الذكاء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الاصطناعي</a:t>
            </a:r>
            <a:r>
              <a:rPr lang="en-US" sz="2000" dirty="0">
                <a:solidFill>
                  <a:schemeClr val="bg1"/>
                </a:solidFill>
              </a:rPr>
              <a:t> </a:t>
            </a:r>
            <a:r>
              <a:rPr lang="en-US" sz="2000" dirty="0" err="1">
                <a:solidFill>
                  <a:schemeClr val="bg1"/>
                </a:solidFill>
              </a:rPr>
              <a:t>كنظام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تشغيل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أساسي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يدير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جميع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جوانب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المؤسسة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dirty="0" err="1">
                <a:solidFill>
                  <a:schemeClr val="bg1"/>
                </a:solidFill>
              </a:rPr>
              <a:t>مما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يخلق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نظامًا</a:t>
            </a:r>
            <a:r>
              <a:rPr lang="en-US" sz="2000" dirty="0">
                <a:solidFill>
                  <a:schemeClr val="bg1"/>
                </a:solidFill>
              </a:rPr>
              <a:t> </a:t>
            </a:r>
            <a:r>
              <a:rPr lang="en-US" sz="2000" dirty="0" err="1">
                <a:solidFill>
                  <a:schemeClr val="bg1"/>
                </a:solidFill>
              </a:rPr>
              <a:t>يفهم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dirty="0" err="1">
                <a:solidFill>
                  <a:schemeClr val="bg1"/>
                </a:solidFill>
              </a:rPr>
              <a:t>يتعلم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dirty="0" err="1">
                <a:solidFill>
                  <a:schemeClr val="bg1"/>
                </a:solidFill>
              </a:rPr>
              <a:t>يتنبأ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dirty="0" err="1">
                <a:solidFill>
                  <a:schemeClr val="bg1"/>
                </a:solidFill>
              </a:rPr>
              <a:t>ويتكيف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ذاتيًا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64F3A3-562E-7DAD-C906-DD006108F3B3}"/>
              </a:ext>
            </a:extLst>
          </p:cNvPr>
          <p:cNvSpPr txBox="1"/>
          <p:nvPr/>
        </p:nvSpPr>
        <p:spPr>
          <a:xfrm>
            <a:off x="8991600" y="3713033"/>
            <a:ext cx="282786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400" b="1" err="1">
                <a:solidFill>
                  <a:schemeClr val="accent4">
                    <a:lumMod val="60000"/>
                    <a:lumOff val="40000"/>
                  </a:schemeClr>
                </a:solidFill>
                <a:latin typeface="Footlight MT Light"/>
                <a:ea typeface="+mn-lt"/>
                <a:cs typeface="+mn-lt"/>
              </a:rPr>
              <a:t>قاعدة</a:t>
            </a: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Footlight MT Light"/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chemeClr val="accent4">
                    <a:lumMod val="60000"/>
                    <a:lumOff val="40000"/>
                  </a:schemeClr>
                </a:solidFill>
                <a:latin typeface="Footlight MT Light"/>
                <a:ea typeface="+mn-lt"/>
                <a:cs typeface="+mn-lt"/>
              </a:rPr>
              <a:t>معرفية</a:t>
            </a: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Footlight MT Light"/>
                <a:ea typeface="+mn-lt"/>
                <a:cs typeface="+mn-lt"/>
              </a:rPr>
              <a:t> </a:t>
            </a:r>
            <a:r>
              <a:rPr lang="en-US" sz="2400" b="1" err="1">
                <a:solidFill>
                  <a:schemeClr val="accent4">
                    <a:lumMod val="60000"/>
                    <a:lumOff val="40000"/>
                  </a:schemeClr>
                </a:solidFill>
                <a:latin typeface="Footlight MT Light"/>
                <a:ea typeface="+mn-lt"/>
                <a:cs typeface="+mn-lt"/>
              </a:rPr>
              <a:t>شاملة</a:t>
            </a:r>
            <a:r>
              <a:rPr 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Footlight MT Light"/>
                <a:ea typeface="+mn-lt"/>
                <a:cs typeface="+mn-lt"/>
              </a:rPr>
              <a:t> </a:t>
            </a:r>
            <a:endParaRPr lang="en-US" sz="2400" b="1">
              <a:solidFill>
                <a:schemeClr val="accent4">
                  <a:lumMod val="60000"/>
                  <a:lumOff val="40000"/>
                </a:schemeClr>
              </a:solidFill>
              <a:latin typeface="Footlight MT Ligh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84855A-8F91-71DE-144A-B56F84E81318}"/>
              </a:ext>
            </a:extLst>
          </p:cNvPr>
          <p:cNvSpPr txBox="1"/>
          <p:nvPr/>
        </p:nvSpPr>
        <p:spPr>
          <a:xfrm>
            <a:off x="5926026" y="4170182"/>
            <a:ext cx="5978745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يمتلك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النظام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قاعدة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معرفية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موحدة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تجمع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وتفهم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جميع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البيانات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المتعلقة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بالعملاء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،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الموظفين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،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الفروع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،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والمعاملات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،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مع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القدرة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على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ربط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هذه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الكيانات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لفهم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السياق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الكامل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لأي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حدث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أو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استعلام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. </a:t>
            </a: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5" name="Picture 14" descr="A blue sphere with many cubes and lines&#10;&#10;AI-generated content may be incorrect.">
            <a:extLst>
              <a:ext uri="{FF2B5EF4-FFF2-40B4-BE49-F238E27FC236}">
                <a16:creationId xmlns:a16="http://schemas.microsoft.com/office/drawing/2014/main" id="{A7462F3D-5233-1C69-1B82-2D9236F3F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509" y="1250830"/>
            <a:ext cx="4140679" cy="412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20307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80FBD2-3581-DB28-428D-00D2B7444E12}"/>
              </a:ext>
            </a:extLst>
          </p:cNvPr>
          <p:cNvSpPr/>
          <p:nvPr/>
        </p:nvSpPr>
        <p:spPr>
          <a:xfrm>
            <a:off x="580571" y="616857"/>
            <a:ext cx="5497285" cy="21227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AE" sz="2400" b="1" dirty="0">
                <a:cs typeface="Arial"/>
              </a:rPr>
              <a:t>محرك التنبؤ</a:t>
            </a:r>
          </a:p>
          <a:p>
            <a:pPr algn="ctr"/>
            <a:endParaRPr lang="ar-AE" sz="2400" b="1" dirty="0">
              <a:ea typeface="+mn-lt"/>
              <a:cs typeface="Arial"/>
            </a:endParaRPr>
          </a:p>
          <a:p>
            <a:pPr algn="ctr"/>
            <a:r>
              <a:rPr lang="ar-AE" sz="2000" dirty="0">
                <a:ea typeface="+mn-lt"/>
                <a:cs typeface="+mn-lt"/>
              </a:rPr>
              <a:t>يستخدم نماذج التعلم الآلي للتنبؤ بالاتجاهات المستقبلية، مثل احتمالية تخلي العميل عن البنك أو التنبؤ بالطلب على منتجات معينة.</a:t>
            </a:r>
            <a:endParaRPr lang="ar-AE" sz="2000" dirty="0">
              <a:cs typeface="Arial"/>
            </a:endParaRPr>
          </a:p>
          <a:p>
            <a:pPr algn="ctr"/>
            <a:endParaRPr lang="ar-AE" sz="2400" b="1" dirty="0">
              <a:cs typeface="Arial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4B48A0-A263-38D7-716A-AB255621CC2D}"/>
              </a:ext>
            </a:extLst>
          </p:cNvPr>
          <p:cNvSpPr/>
          <p:nvPr/>
        </p:nvSpPr>
        <p:spPr>
          <a:xfrm>
            <a:off x="6374646" y="3851762"/>
            <a:ext cx="5497285" cy="21227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 err="1">
                <a:ea typeface="+mn-lt"/>
                <a:cs typeface="+mn-lt"/>
              </a:rPr>
              <a:t>محرك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dirty="0" err="1">
                <a:ea typeface="+mn-lt"/>
                <a:cs typeface="+mn-lt"/>
              </a:rPr>
              <a:t>التوصية</a:t>
            </a:r>
            <a:endParaRPr lang="en-US" sz="2400" b="1" dirty="0">
              <a:ea typeface="+mn-lt"/>
              <a:cs typeface="+mn-lt"/>
            </a:endParaRPr>
          </a:p>
          <a:p>
            <a:pPr algn="ctr"/>
            <a:endParaRPr lang="en-US" sz="2400" b="1" dirty="0">
              <a:ea typeface="+mn-lt"/>
              <a:cs typeface="+mn-lt"/>
            </a:endParaRPr>
          </a:p>
          <a:p>
            <a:pPr algn="ctr"/>
            <a:r>
              <a:rPr lang="en-US" sz="2000" err="1">
                <a:ea typeface="+mn-lt"/>
                <a:cs typeface="+mn-lt"/>
              </a:rPr>
              <a:t>يقدم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توصيات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مخصصة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للعملاء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والموظفين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والإدارة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بناءً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على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تحليل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البيانات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والسلوكيات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والاحتياجات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الفردية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A91A43-625E-FFE0-22FF-5DC2C35CA872}"/>
              </a:ext>
            </a:extLst>
          </p:cNvPr>
          <p:cNvSpPr/>
          <p:nvPr/>
        </p:nvSpPr>
        <p:spPr>
          <a:xfrm>
            <a:off x="580571" y="3851762"/>
            <a:ext cx="5497285" cy="21227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ar-AE" sz="2400" b="1" dirty="0">
                <a:cs typeface="Arial"/>
              </a:rPr>
              <a:t>محرك التكيف</a:t>
            </a:r>
          </a:p>
          <a:p>
            <a:pPr algn="ctr"/>
            <a:endParaRPr lang="ar-AE" sz="2400" b="1" dirty="0">
              <a:cs typeface="Arial"/>
            </a:endParaRPr>
          </a:p>
          <a:p>
            <a:pPr algn="ctr"/>
            <a:r>
              <a:rPr lang="ar-AE" sz="2000" dirty="0">
                <a:ea typeface="+mn-lt"/>
                <a:cs typeface="+mn-lt"/>
              </a:rPr>
              <a:t>يمكن النظام من تعديل قواعده، تحسين نماذجه، وتغيير سلوكه استجابة للبيانات الجديدة أو التغيرات في البيئة دون تدخل بشري.</a:t>
            </a:r>
            <a:endParaRPr lang="ar-AE" sz="2000" dirty="0"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76BB06-E1DC-09E8-52D4-DDD76FEF2F24}"/>
              </a:ext>
            </a:extLst>
          </p:cNvPr>
          <p:cNvSpPr/>
          <p:nvPr/>
        </p:nvSpPr>
        <p:spPr>
          <a:xfrm>
            <a:off x="6374646" y="616856"/>
            <a:ext cx="5497285" cy="21227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err="1">
                <a:ea typeface="+mn-lt"/>
                <a:cs typeface="+mn-lt"/>
              </a:rPr>
              <a:t>محرك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الفهم</a:t>
            </a:r>
            <a:endParaRPr lang="en-US" sz="2400" b="1">
              <a:ea typeface="+mn-lt"/>
              <a:cs typeface="+mn-lt"/>
            </a:endParaRPr>
          </a:p>
          <a:p>
            <a:pPr algn="ctr"/>
            <a:endParaRPr lang="en-US" dirty="0"/>
          </a:p>
          <a:p>
            <a:pPr algn="ctr"/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يحلل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البيانات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المنظمة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وغير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المنظمة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لاستخلاص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المعنى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،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النوايا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والمشاعر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،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مما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يمكنه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من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فهم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احتياجات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العملاء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وتحديد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المشكلات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التشغيلية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9" name="Picture 8" descr="A blue brain on a black background&#10;&#10;AI-generated content may be incorrect.">
            <a:extLst>
              <a:ext uri="{FF2B5EF4-FFF2-40B4-BE49-F238E27FC236}">
                <a16:creationId xmlns:a16="http://schemas.microsoft.com/office/drawing/2014/main" id="{3F6BFD2D-52E5-7C0C-AD60-68EE78F8F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8769" y="868032"/>
            <a:ext cx="679330" cy="636199"/>
          </a:xfrm>
          <a:prstGeom prst="rect">
            <a:avLst/>
          </a:prstGeom>
        </p:spPr>
      </p:pic>
      <p:pic>
        <p:nvPicPr>
          <p:cNvPr id="11" name="Picture 10" descr="A blue line with a black background&#10;&#10;AI-generated content may be incorrect.">
            <a:extLst>
              <a:ext uri="{FF2B5EF4-FFF2-40B4-BE49-F238E27FC236}">
                <a16:creationId xmlns:a16="http://schemas.microsoft.com/office/drawing/2014/main" id="{AEA04748-9BC1-BDE0-A699-C9B4C6231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673" y="824900"/>
            <a:ext cx="664954" cy="621822"/>
          </a:xfrm>
          <a:prstGeom prst="rect">
            <a:avLst/>
          </a:prstGeom>
        </p:spPr>
      </p:pic>
      <p:pic>
        <p:nvPicPr>
          <p:cNvPr id="13" name="Picture 12" descr="A blue thumb up symbol&#10;&#10;AI-generated content may be incorrect.">
            <a:extLst>
              <a:ext uri="{FF2B5EF4-FFF2-40B4-BE49-F238E27FC236}">
                <a16:creationId xmlns:a16="http://schemas.microsoft.com/office/drawing/2014/main" id="{8B977CCE-7480-4130-088E-81B2F98E1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9373" y="4146070"/>
            <a:ext cx="808727" cy="765595"/>
          </a:xfrm>
          <a:prstGeom prst="rect">
            <a:avLst/>
          </a:prstGeom>
        </p:spPr>
      </p:pic>
      <p:pic>
        <p:nvPicPr>
          <p:cNvPr id="14" name="Picture 13" descr="A blue circular arrows on a black background&#10;&#10;AI-generated content may be incorrect.">
            <a:extLst>
              <a:ext uri="{FF2B5EF4-FFF2-40B4-BE49-F238E27FC236}">
                <a16:creationId xmlns:a16="http://schemas.microsoft.com/office/drawing/2014/main" id="{D90FEC75-0A0F-D04E-8195-9F6CD5B6BE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3410" y="4146070"/>
            <a:ext cx="751217" cy="62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09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Stark X  فريق </vt:lpstr>
      <vt:lpstr>Stark X أدوار فريق </vt:lpstr>
      <vt:lpstr>Project name : Stark X</vt:lpstr>
      <vt:lpstr>PowerPoint Presentation</vt:lpstr>
      <vt:lpstr>المشكلة: تعقيد وتكلفة الأنظمة التقليدية</vt:lpstr>
      <vt:lpstr>STARK X الحل: نظام </vt:lpstr>
      <vt:lpstr>كفاءة عالية</vt:lpstr>
      <vt:lpstr>PowerPoint Presentation</vt:lpstr>
      <vt:lpstr>PowerPoint Presentation</vt:lpstr>
      <vt:lpstr>PowerPoint Presentation</vt:lpstr>
      <vt:lpstr> STARK X المستقبل مع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930</cp:revision>
  <dcterms:created xsi:type="dcterms:W3CDTF">2025-09-19T22:37:00Z</dcterms:created>
  <dcterms:modified xsi:type="dcterms:W3CDTF">2025-09-26T10:03:10Z</dcterms:modified>
</cp:coreProperties>
</file>

<file path=docProps/thumbnail.jpeg>
</file>